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276" y="-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0472" y="1261871"/>
            <a:ext cx="9419842" cy="16703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0672" y="2084832"/>
            <a:ext cx="4552187" cy="16703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58354" y="2084832"/>
            <a:ext cx="1214627" cy="16703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56119" y="2084832"/>
            <a:ext cx="2087879" cy="16703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46624" y="1441577"/>
            <a:ext cx="8298751" cy="1762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70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40538" y="3474532"/>
            <a:ext cx="6110922" cy="1375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70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70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279578" y="1571636"/>
            <a:ext cx="4593590" cy="4255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692" y="481583"/>
            <a:ext cx="5512294" cy="123139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7527" y="481583"/>
            <a:ext cx="1734311" cy="12313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70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216" y="615918"/>
            <a:ext cx="1092356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70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3886" y="1432024"/>
            <a:ext cx="11504295" cy="4405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31" Type="http://schemas.openxmlformats.org/officeDocument/2006/relationships/image" Target="../media/image71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24.pn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613535" marR="5080" indent="-1600200">
              <a:lnSpc>
                <a:spcPts val="6480"/>
              </a:lnSpc>
              <a:spcBef>
                <a:spcPts val="915"/>
              </a:spcBef>
            </a:pPr>
            <a:r>
              <a:rPr sz="6000" b="0" spc="-55" dirty="0">
                <a:solidFill>
                  <a:srgbClr val="000000"/>
                </a:solidFill>
                <a:latin typeface="Calibri Light"/>
                <a:cs typeface="Calibri Light"/>
              </a:rPr>
              <a:t>Государственная</a:t>
            </a:r>
            <a:r>
              <a:rPr sz="6000" b="0" spc="-2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6000" b="0" spc="-25" dirty="0">
                <a:solidFill>
                  <a:srgbClr val="000000"/>
                </a:solidFill>
                <a:latin typeface="Calibri Light"/>
                <a:cs typeface="Calibri Light"/>
              </a:rPr>
              <a:t>итоговая </a:t>
            </a:r>
            <a:r>
              <a:rPr sz="6000" b="0" spc="-35" dirty="0">
                <a:solidFill>
                  <a:srgbClr val="000000"/>
                </a:solidFill>
                <a:latin typeface="Calibri Light"/>
                <a:cs typeface="Calibri Light"/>
              </a:rPr>
              <a:t>аттестация</a:t>
            </a:r>
            <a:r>
              <a:rPr sz="6000" b="0" spc="-204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6000" b="0" dirty="0">
                <a:solidFill>
                  <a:srgbClr val="000000"/>
                </a:solidFill>
                <a:latin typeface="Calibri Light"/>
                <a:cs typeface="Calibri Light"/>
              </a:rPr>
              <a:t>-</a:t>
            </a:r>
            <a:r>
              <a:rPr sz="6000" b="0" spc="-1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6000" b="0" spc="-25" dirty="0">
                <a:solidFill>
                  <a:srgbClr val="000000"/>
                </a:solidFill>
                <a:latin typeface="Calibri Light"/>
                <a:cs typeface="Calibri Light"/>
              </a:rPr>
              <a:t>ЕГЭ</a:t>
            </a:r>
            <a:endParaRPr sz="600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40152" y="3424427"/>
            <a:ext cx="6859905" cy="1793875"/>
            <a:chOff x="2740152" y="3424427"/>
            <a:chExt cx="6859905" cy="17938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0152" y="3424427"/>
              <a:ext cx="6859522" cy="11186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46092" y="4099572"/>
              <a:ext cx="3134867" cy="111860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8639" marR="5080" indent="-1806575">
              <a:lnSpc>
                <a:spcPct val="1107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Организация</a:t>
            </a:r>
            <a:r>
              <a:rPr sz="40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4000" b="1" spc="-11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Calibri"/>
                <a:cs typeface="Calibri"/>
              </a:rPr>
              <a:t>проведение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4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libri"/>
                <a:cs typeface="Calibri"/>
              </a:rPr>
              <a:t>2026</a:t>
            </a:r>
            <a:r>
              <a:rPr sz="40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Calibri"/>
                <a:cs typeface="Calibri"/>
              </a:rPr>
              <a:t>году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1986" y="1432024"/>
          <a:ext cx="11415395" cy="4284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6405"/>
                <a:gridCol w="9698990"/>
              </a:tblGrid>
              <a:tr h="395605">
                <a:tc>
                  <a:txBody>
                    <a:bodyPr/>
                    <a:lstStyle/>
                    <a:p>
                      <a:pPr marL="3676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Изменения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КИМ</a:t>
                      </a:r>
                      <a:r>
                        <a:rPr sz="20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ЕГЭ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888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60680" indent="-635">
                        <a:lnSpc>
                          <a:spcPts val="229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формулировки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заданий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систему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выполнения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внесены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следующие изменения.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 marR="995044" indent="-635">
                        <a:lnSpc>
                          <a:spcPts val="23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92075" algn="l"/>
                          <a:tab pos="339725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	Задание на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соответствие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26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теме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изобразительно-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выразительных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средств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заменено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новым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заданием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22,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40360" indent="-248285">
                        <a:lnSpc>
                          <a:spcPts val="2190"/>
                        </a:lnSpc>
                        <a:buAutoNum type="arabicPeriod"/>
                        <a:tabLst>
                          <a:tab pos="340360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формулировке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27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(развёрнутый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ответ)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допускается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обращение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таким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 marR="212090" indent="-635">
                        <a:lnSpc>
                          <a:spcPts val="2300"/>
                        </a:lnSpc>
                        <a:spcBef>
                          <a:spcPts val="11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жанрам,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комикс,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аниме,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манга,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фанфик,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графический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роман,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компьютерная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игра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другие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подобные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виды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представления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информации.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40360" indent="-248285">
                        <a:lnSpc>
                          <a:spcPts val="2190"/>
                        </a:lnSpc>
                        <a:buAutoNum type="arabicPeriod" startAt="3"/>
                        <a:tabLst>
                          <a:tab pos="340360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задании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27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скорректирована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система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развёрнутого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ответа.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 marR="272415" indent="248285">
                        <a:lnSpc>
                          <a:spcPct val="95800"/>
                        </a:lnSpc>
                        <a:spcBef>
                          <a:spcPts val="50"/>
                        </a:spcBef>
                        <a:buAutoNum type="arabicPeriod" startAt="3"/>
                        <a:tabLst>
                          <a:tab pos="340360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Максимальные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баллы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оценивание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соблюдения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грамматических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норм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(критерий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К9)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речевых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норм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(критерий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К10)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увеличены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баллов.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Первичный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балл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за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развёрнутый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ответ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увеличен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21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балла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баллов.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 marR="1266190">
                        <a:lnSpc>
                          <a:spcPts val="2300"/>
                        </a:lnSpc>
                        <a:spcBef>
                          <a:spcPts val="6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6.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Увеличен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69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99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слов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порог,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при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котором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экзаменационное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сочинение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проверяется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(по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всем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критериям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ставится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баллов).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83691" y="481583"/>
            <a:ext cx="8981440" cy="1231900"/>
            <a:chOff x="583691" y="481583"/>
            <a:chExt cx="8981440" cy="1231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5312663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7883" y="481583"/>
              <a:ext cx="1671827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39" y="481583"/>
              <a:ext cx="3453383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Изменения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КИМ</a:t>
            </a:r>
            <a:r>
              <a:rPr spc="-30" dirty="0"/>
              <a:t> </a:t>
            </a:r>
            <a:r>
              <a:rPr dirty="0"/>
              <a:t>ЕГЭ</a:t>
            </a:r>
            <a:r>
              <a:rPr spc="-2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dirty="0"/>
              <a:t>2025</a:t>
            </a:r>
            <a:r>
              <a:rPr spc="-45" dirty="0"/>
              <a:t> </a:t>
            </a:r>
            <a:r>
              <a:rPr spc="-20" dirty="0"/>
              <a:t>году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1986" y="1432024"/>
          <a:ext cx="11415395" cy="4405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9420"/>
                <a:gridCol w="9705975"/>
              </a:tblGrid>
              <a:tr h="382905">
                <a:tc>
                  <a:txBody>
                    <a:bodyPr/>
                    <a:lstStyle/>
                    <a:p>
                      <a:pPr marL="3644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Изменения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КИМ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ЕГЭ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году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047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 indent="-227329">
                        <a:lnSpc>
                          <a:spcPts val="2305"/>
                        </a:lnSpc>
                        <a:spcBef>
                          <a:spcPts val="25"/>
                        </a:spcBef>
                        <a:buAutoNum type="arabicPeriod"/>
                        <a:tabLst>
                          <a:tab pos="318135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Изменено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задание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№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5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18135" marR="128905" indent="-227329">
                        <a:lnSpc>
                          <a:spcPts val="2200"/>
                        </a:lnSpc>
                        <a:spcBef>
                          <a:spcPts val="145"/>
                        </a:spcBef>
                        <a:buAutoNum type="arabicPeriod"/>
                        <a:tabLst>
                          <a:tab pos="31940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Уточнена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формулировка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10,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(расширен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перечень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художественных 	средств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приёмов)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18135" indent="-227329">
                        <a:lnSpc>
                          <a:spcPts val="2055"/>
                        </a:lnSpc>
                        <a:buAutoNum type="arabicPeriod"/>
                        <a:tabLst>
                          <a:tab pos="318135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Одна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из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тем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11.1–11.3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носит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дискуссионный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характер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18135" marR="869315" indent="-227329">
                        <a:lnSpc>
                          <a:spcPts val="2200"/>
                        </a:lnSpc>
                        <a:spcBef>
                          <a:spcPts val="145"/>
                        </a:spcBef>
                        <a:buAutoNum type="arabicPeriod"/>
                        <a:tabLst>
                          <a:tab pos="31940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Уточнены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критерии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выполнения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заданий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развёрнутым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ответом: 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изменены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критерии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10.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340360" indent="-248920">
                        <a:lnSpc>
                          <a:spcPts val="2155"/>
                        </a:lnSpc>
                        <a:buAutoNum type="arabicPeriod"/>
                        <a:tabLst>
                          <a:tab pos="340360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Обновлены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инструкции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экзаменационной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работе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конкретным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заданиям.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8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33679">
                        <a:lnSpc>
                          <a:spcPct val="917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Задание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27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г.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будет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проверять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умение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выполнять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последовательность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решения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задач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анализа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данных: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сбор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первичных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данных,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очистка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оценка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качества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данных,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выбор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построение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модели,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преобразование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данных,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визуализация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данных, интерпретация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результатов.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Расширен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спектр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проверяемых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элементов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содержания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заданиях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4,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8,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16,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21,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22,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26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Внесены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коррективы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модель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17.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83691" y="481583"/>
            <a:ext cx="9105900" cy="1231900"/>
            <a:chOff x="583691" y="481583"/>
            <a:chExt cx="9105900" cy="1231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5312663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7883" y="481583"/>
              <a:ext cx="1671827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39" y="481583"/>
              <a:ext cx="2389619" cy="12313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72399" y="481583"/>
              <a:ext cx="1917191" cy="123139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Изменения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КИМ</a:t>
            </a:r>
            <a:r>
              <a:rPr spc="-30" dirty="0"/>
              <a:t> </a:t>
            </a:r>
            <a:r>
              <a:rPr dirty="0"/>
              <a:t>ЕГЭ</a:t>
            </a:r>
            <a:r>
              <a:rPr spc="-2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dirty="0"/>
              <a:t>2025</a:t>
            </a:r>
            <a:r>
              <a:rPr spc="-45" dirty="0"/>
              <a:t> </a:t>
            </a:r>
            <a:r>
              <a:rPr spc="-20" dirty="0"/>
              <a:t>году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1986" y="1684338"/>
          <a:ext cx="11414760" cy="3779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8275"/>
                <a:gridCol w="8706485"/>
              </a:tblGrid>
              <a:tr h="383540">
                <a:tc>
                  <a:txBody>
                    <a:bodyPr/>
                    <a:lstStyle/>
                    <a:p>
                      <a:pPr marL="864869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Изменения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КИМ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ЕГЭ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20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2025</a:t>
                      </a:r>
                      <a:r>
                        <a:rPr sz="20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году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551940">
                <a:tc>
                  <a:txBody>
                    <a:bodyPr/>
                    <a:lstStyle/>
                    <a:p>
                      <a:pPr marL="91440" marR="577215">
                        <a:lnSpc>
                          <a:spcPct val="958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Иностранные языки(английский, немецкий, французский,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испанский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языки)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18110">
                        <a:lnSpc>
                          <a:spcPts val="229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19–24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контроль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грамматических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навыков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могут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быть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даны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двух отдельных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текстах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или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одном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цельном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тексте.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 marR="488315">
                        <a:lnSpc>
                          <a:spcPts val="2300"/>
                        </a:lnSpc>
                        <a:spcBef>
                          <a:spcPts val="1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Уточнены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формулировки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38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письменной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части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устной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части,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также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критерии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ответов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задание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устной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части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44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Китайский</a:t>
                      </a:r>
                      <a:r>
                        <a:rPr sz="20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1280">
                        <a:lnSpc>
                          <a:spcPts val="229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Уточнены</a:t>
                      </a:r>
                      <a:r>
                        <a:rPr sz="2000" spc="45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формулировки</a:t>
                      </a:r>
                      <a:r>
                        <a:rPr sz="2000" spc="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45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2000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письменной</a:t>
                      </a:r>
                      <a:r>
                        <a:rPr sz="2000" spc="45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части,</a:t>
                      </a:r>
                      <a:r>
                        <a:rPr sz="2000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spc="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устной части.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 marR="85090" indent="-635">
                        <a:lnSpc>
                          <a:spcPts val="2300"/>
                        </a:lnSpc>
                        <a:spcBef>
                          <a:spcPts val="10"/>
                        </a:spcBef>
                        <a:tabLst>
                          <a:tab pos="1316990" algn="l"/>
                          <a:tab pos="3105785" algn="l"/>
                          <a:tab pos="5104130" algn="l"/>
                          <a:tab pos="5791200" algn="l"/>
                          <a:tab pos="7275830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Уточнены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формулировки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дополнительных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схем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выполнения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письменной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части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устной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части.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710">
                        <a:lnSpc>
                          <a:spcPts val="219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Уточнены</a:t>
                      </a:r>
                      <a:r>
                        <a:rPr sz="2000" spc="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критерии</a:t>
                      </a:r>
                      <a:r>
                        <a:rPr sz="20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оценивания</a:t>
                      </a:r>
                      <a:r>
                        <a:rPr sz="20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ответов</a:t>
                      </a:r>
                      <a:r>
                        <a:rPr sz="2000" spc="2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spc="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задание</a:t>
                      </a:r>
                      <a:r>
                        <a:rPr sz="2000" spc="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28</a:t>
                      </a:r>
                      <a:r>
                        <a:rPr sz="2000" spc="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письменной</a:t>
                      </a:r>
                      <a:r>
                        <a:rPr sz="2000" spc="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части</a:t>
                      </a:r>
                      <a:r>
                        <a:rPr sz="2000" spc="2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и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ts val="235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задание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устной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части.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83691" y="481583"/>
            <a:ext cx="9105900" cy="1231900"/>
            <a:chOff x="583691" y="481583"/>
            <a:chExt cx="9105900" cy="1231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5312663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7883" y="481583"/>
              <a:ext cx="4521707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Изменения</a:t>
            </a:r>
            <a:r>
              <a:rPr spc="-25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dirty="0"/>
              <a:t>КИМ</a:t>
            </a:r>
            <a:r>
              <a:rPr spc="-25" dirty="0"/>
              <a:t> </a:t>
            </a:r>
            <a:r>
              <a:rPr dirty="0"/>
              <a:t>ЕГЭ</a:t>
            </a:r>
            <a:r>
              <a:rPr spc="-10" dirty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dirty="0"/>
              <a:t>2025</a:t>
            </a:r>
            <a:r>
              <a:rPr spc="-40" dirty="0"/>
              <a:t> </a:t>
            </a:r>
            <a:r>
              <a:rPr spc="-20" dirty="0"/>
              <a:t>году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481583"/>
            <a:ext cx="7524115" cy="1231900"/>
            <a:chOff x="583692" y="481583"/>
            <a:chExt cx="752411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481583"/>
              <a:ext cx="4799062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4295" y="481583"/>
              <a:ext cx="113233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8155" y="481583"/>
              <a:ext cx="3049523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Проведение</a:t>
            </a:r>
            <a:r>
              <a:rPr spc="-90" dirty="0"/>
              <a:t> </a:t>
            </a:r>
            <a:r>
              <a:rPr dirty="0"/>
              <a:t>ЕГЭ</a:t>
            </a:r>
            <a:r>
              <a:rPr spc="-5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2026</a:t>
            </a:r>
            <a:r>
              <a:rPr spc="-75" dirty="0"/>
              <a:t> </a:t>
            </a:r>
            <a:r>
              <a:rPr spc="-20" dirty="0"/>
              <a:t>году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2291859" y="2246087"/>
            <a:ext cx="2753360" cy="775970"/>
            <a:chOff x="2291859" y="2246087"/>
            <a:chExt cx="2753360" cy="775970"/>
          </a:xfrm>
        </p:grpSpPr>
        <p:sp>
          <p:nvSpPr>
            <p:cNvPr id="8" name="object 8"/>
            <p:cNvSpPr/>
            <p:nvPr/>
          </p:nvSpPr>
          <p:spPr>
            <a:xfrm>
              <a:off x="2298209" y="2252437"/>
              <a:ext cx="2740660" cy="763270"/>
            </a:xfrm>
            <a:custGeom>
              <a:avLst/>
              <a:gdLst/>
              <a:ahLst/>
              <a:cxnLst/>
              <a:rect l="l" t="t" r="r" b="b"/>
              <a:pathLst>
                <a:path w="2740660" h="763269">
                  <a:moveTo>
                    <a:pt x="2613088" y="0"/>
                  </a:moveTo>
                  <a:lnTo>
                    <a:pt x="127190" y="0"/>
                  </a:lnTo>
                  <a:lnTo>
                    <a:pt x="77682" y="9995"/>
                  </a:lnTo>
                  <a:lnTo>
                    <a:pt x="37253" y="37253"/>
                  </a:lnTo>
                  <a:lnTo>
                    <a:pt x="9995" y="77682"/>
                  </a:lnTo>
                  <a:lnTo>
                    <a:pt x="0" y="127190"/>
                  </a:lnTo>
                  <a:lnTo>
                    <a:pt x="0" y="635927"/>
                  </a:lnTo>
                  <a:lnTo>
                    <a:pt x="9995" y="685434"/>
                  </a:lnTo>
                  <a:lnTo>
                    <a:pt x="37253" y="725863"/>
                  </a:lnTo>
                  <a:lnTo>
                    <a:pt x="77682" y="753122"/>
                  </a:lnTo>
                  <a:lnTo>
                    <a:pt x="127190" y="763117"/>
                  </a:lnTo>
                  <a:lnTo>
                    <a:pt x="2613088" y="763117"/>
                  </a:lnTo>
                  <a:lnTo>
                    <a:pt x="2662596" y="753122"/>
                  </a:lnTo>
                  <a:lnTo>
                    <a:pt x="2703025" y="725863"/>
                  </a:lnTo>
                  <a:lnTo>
                    <a:pt x="2730283" y="685434"/>
                  </a:lnTo>
                  <a:lnTo>
                    <a:pt x="2740279" y="635927"/>
                  </a:lnTo>
                  <a:lnTo>
                    <a:pt x="2740279" y="127190"/>
                  </a:lnTo>
                  <a:lnTo>
                    <a:pt x="2730283" y="77682"/>
                  </a:lnTo>
                  <a:lnTo>
                    <a:pt x="2703025" y="37253"/>
                  </a:lnTo>
                  <a:lnTo>
                    <a:pt x="2662596" y="9995"/>
                  </a:lnTo>
                  <a:lnTo>
                    <a:pt x="2613088" y="0"/>
                  </a:lnTo>
                  <a:close/>
                </a:path>
              </a:pathLst>
            </a:custGeom>
            <a:solidFill>
              <a:srgbClr val="FBE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98209" y="2252437"/>
              <a:ext cx="2740660" cy="763270"/>
            </a:xfrm>
            <a:custGeom>
              <a:avLst/>
              <a:gdLst/>
              <a:ahLst/>
              <a:cxnLst/>
              <a:rect l="l" t="t" r="r" b="b"/>
              <a:pathLst>
                <a:path w="2740660" h="763269">
                  <a:moveTo>
                    <a:pt x="0" y="127190"/>
                  </a:moveTo>
                  <a:lnTo>
                    <a:pt x="9995" y="77682"/>
                  </a:lnTo>
                  <a:lnTo>
                    <a:pt x="37253" y="37253"/>
                  </a:lnTo>
                  <a:lnTo>
                    <a:pt x="77682" y="9995"/>
                  </a:lnTo>
                  <a:lnTo>
                    <a:pt x="127190" y="0"/>
                  </a:lnTo>
                  <a:lnTo>
                    <a:pt x="2613088" y="0"/>
                  </a:lnTo>
                  <a:lnTo>
                    <a:pt x="2662596" y="9995"/>
                  </a:lnTo>
                  <a:lnTo>
                    <a:pt x="2703025" y="37253"/>
                  </a:lnTo>
                  <a:lnTo>
                    <a:pt x="2730283" y="77682"/>
                  </a:lnTo>
                  <a:lnTo>
                    <a:pt x="2740279" y="127190"/>
                  </a:lnTo>
                  <a:lnTo>
                    <a:pt x="2740279" y="635927"/>
                  </a:lnTo>
                  <a:lnTo>
                    <a:pt x="2730283" y="685434"/>
                  </a:lnTo>
                  <a:lnTo>
                    <a:pt x="2703025" y="725863"/>
                  </a:lnTo>
                  <a:lnTo>
                    <a:pt x="2662596" y="753122"/>
                  </a:lnTo>
                  <a:lnTo>
                    <a:pt x="2613088" y="763117"/>
                  </a:lnTo>
                  <a:lnTo>
                    <a:pt x="127190" y="763117"/>
                  </a:lnTo>
                  <a:lnTo>
                    <a:pt x="77682" y="753122"/>
                  </a:lnTo>
                  <a:lnTo>
                    <a:pt x="37253" y="725863"/>
                  </a:lnTo>
                  <a:lnTo>
                    <a:pt x="9995" y="685434"/>
                  </a:lnTo>
                  <a:lnTo>
                    <a:pt x="0" y="635927"/>
                  </a:lnTo>
                  <a:lnTo>
                    <a:pt x="0" y="127190"/>
                  </a:lnTo>
                  <a:close/>
                </a:path>
              </a:pathLst>
            </a:custGeom>
            <a:ln w="12700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383480" y="2247985"/>
            <a:ext cx="2603500" cy="7099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84785" marR="5080" indent="-172720">
              <a:lnSpc>
                <a:spcPts val="2510"/>
              </a:lnSpc>
              <a:spcBef>
                <a:spcPts val="490"/>
              </a:spcBef>
            </a:pPr>
            <a:r>
              <a:rPr sz="2400" dirty="0">
                <a:latin typeface="Calibri"/>
                <a:cs typeface="Calibri"/>
              </a:rPr>
              <a:t>Передача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ЭМ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ППЭ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сети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Интернет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2776" y="1524157"/>
            <a:ext cx="7591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Схема</a:t>
            </a:r>
            <a:r>
              <a:rPr sz="2800" b="1" spc="-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получения</a:t>
            </a:r>
            <a:r>
              <a:rPr sz="2800" b="1" spc="-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экзаменационных</a:t>
            </a:r>
            <a:r>
              <a:rPr sz="2800" b="1" spc="-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материалов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77533" y="2246087"/>
            <a:ext cx="1805939" cy="775970"/>
            <a:chOff x="5677533" y="2246087"/>
            <a:chExt cx="1805939" cy="775970"/>
          </a:xfrm>
        </p:grpSpPr>
        <p:sp>
          <p:nvSpPr>
            <p:cNvPr id="13" name="object 13"/>
            <p:cNvSpPr/>
            <p:nvPr/>
          </p:nvSpPr>
          <p:spPr>
            <a:xfrm>
              <a:off x="5683883" y="2252437"/>
              <a:ext cx="1793239" cy="763270"/>
            </a:xfrm>
            <a:custGeom>
              <a:avLst/>
              <a:gdLst/>
              <a:ahLst/>
              <a:cxnLst/>
              <a:rect l="l" t="t" r="r" b="b"/>
              <a:pathLst>
                <a:path w="1793240" h="763269">
                  <a:moveTo>
                    <a:pt x="1665757" y="0"/>
                  </a:moveTo>
                  <a:lnTo>
                    <a:pt x="127190" y="0"/>
                  </a:lnTo>
                  <a:lnTo>
                    <a:pt x="77682" y="9995"/>
                  </a:lnTo>
                  <a:lnTo>
                    <a:pt x="37253" y="37253"/>
                  </a:lnTo>
                  <a:lnTo>
                    <a:pt x="9995" y="77682"/>
                  </a:lnTo>
                  <a:lnTo>
                    <a:pt x="0" y="127190"/>
                  </a:lnTo>
                  <a:lnTo>
                    <a:pt x="0" y="635927"/>
                  </a:lnTo>
                  <a:lnTo>
                    <a:pt x="9995" y="685434"/>
                  </a:lnTo>
                  <a:lnTo>
                    <a:pt x="37253" y="725863"/>
                  </a:lnTo>
                  <a:lnTo>
                    <a:pt x="77682" y="753122"/>
                  </a:lnTo>
                  <a:lnTo>
                    <a:pt x="127190" y="763117"/>
                  </a:lnTo>
                  <a:lnTo>
                    <a:pt x="1665757" y="763117"/>
                  </a:lnTo>
                  <a:lnTo>
                    <a:pt x="1715264" y="753122"/>
                  </a:lnTo>
                  <a:lnTo>
                    <a:pt x="1755694" y="725863"/>
                  </a:lnTo>
                  <a:lnTo>
                    <a:pt x="1782952" y="685434"/>
                  </a:lnTo>
                  <a:lnTo>
                    <a:pt x="1792947" y="635927"/>
                  </a:lnTo>
                  <a:lnTo>
                    <a:pt x="1792947" y="127190"/>
                  </a:lnTo>
                  <a:lnTo>
                    <a:pt x="1782952" y="77682"/>
                  </a:lnTo>
                  <a:lnTo>
                    <a:pt x="1755694" y="37253"/>
                  </a:lnTo>
                  <a:lnTo>
                    <a:pt x="1715264" y="9995"/>
                  </a:lnTo>
                  <a:lnTo>
                    <a:pt x="1665757" y="0"/>
                  </a:lnTo>
                  <a:close/>
                </a:path>
              </a:pathLst>
            </a:custGeom>
            <a:solidFill>
              <a:srgbClr val="FBE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83883" y="2252437"/>
              <a:ext cx="1793239" cy="763270"/>
            </a:xfrm>
            <a:custGeom>
              <a:avLst/>
              <a:gdLst/>
              <a:ahLst/>
              <a:cxnLst/>
              <a:rect l="l" t="t" r="r" b="b"/>
              <a:pathLst>
                <a:path w="1793240" h="763269">
                  <a:moveTo>
                    <a:pt x="0" y="127190"/>
                  </a:moveTo>
                  <a:lnTo>
                    <a:pt x="9995" y="77682"/>
                  </a:lnTo>
                  <a:lnTo>
                    <a:pt x="37253" y="37253"/>
                  </a:lnTo>
                  <a:lnTo>
                    <a:pt x="77682" y="9995"/>
                  </a:lnTo>
                  <a:lnTo>
                    <a:pt x="127190" y="0"/>
                  </a:lnTo>
                  <a:lnTo>
                    <a:pt x="1665757" y="0"/>
                  </a:lnTo>
                  <a:lnTo>
                    <a:pt x="1715264" y="9995"/>
                  </a:lnTo>
                  <a:lnTo>
                    <a:pt x="1755694" y="37253"/>
                  </a:lnTo>
                  <a:lnTo>
                    <a:pt x="1782952" y="77682"/>
                  </a:lnTo>
                  <a:lnTo>
                    <a:pt x="1792947" y="127190"/>
                  </a:lnTo>
                  <a:lnTo>
                    <a:pt x="1792947" y="635927"/>
                  </a:lnTo>
                  <a:lnTo>
                    <a:pt x="1782952" y="685434"/>
                  </a:lnTo>
                  <a:lnTo>
                    <a:pt x="1755694" y="725863"/>
                  </a:lnTo>
                  <a:lnTo>
                    <a:pt x="1715264" y="753122"/>
                  </a:lnTo>
                  <a:lnTo>
                    <a:pt x="1665757" y="763117"/>
                  </a:lnTo>
                  <a:lnTo>
                    <a:pt x="127190" y="763117"/>
                  </a:lnTo>
                  <a:lnTo>
                    <a:pt x="77682" y="753122"/>
                  </a:lnTo>
                  <a:lnTo>
                    <a:pt x="37253" y="725863"/>
                  </a:lnTo>
                  <a:lnTo>
                    <a:pt x="9995" y="685434"/>
                  </a:lnTo>
                  <a:lnTo>
                    <a:pt x="0" y="635927"/>
                  </a:lnTo>
                  <a:lnTo>
                    <a:pt x="0" y="127190"/>
                  </a:lnTo>
                  <a:close/>
                </a:path>
              </a:pathLst>
            </a:custGeom>
            <a:ln w="12700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770761" y="2225880"/>
            <a:ext cx="1610995" cy="7099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indent="100330">
              <a:lnSpc>
                <a:spcPts val="2510"/>
              </a:lnSpc>
              <a:spcBef>
                <a:spcPts val="490"/>
              </a:spcBef>
            </a:pPr>
            <a:r>
              <a:rPr sz="2400" dirty="0">
                <a:latin typeface="Calibri"/>
                <a:cs typeface="Calibri"/>
              </a:rPr>
              <a:t>Печать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ЭМ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аудитории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94063" y="2246087"/>
            <a:ext cx="2583180" cy="775970"/>
            <a:chOff x="8094063" y="2246087"/>
            <a:chExt cx="2583180" cy="775970"/>
          </a:xfrm>
        </p:grpSpPr>
        <p:sp>
          <p:nvSpPr>
            <p:cNvPr id="17" name="object 17"/>
            <p:cNvSpPr/>
            <p:nvPr/>
          </p:nvSpPr>
          <p:spPr>
            <a:xfrm>
              <a:off x="8100413" y="2252437"/>
              <a:ext cx="2570480" cy="763270"/>
            </a:xfrm>
            <a:custGeom>
              <a:avLst/>
              <a:gdLst/>
              <a:ahLst/>
              <a:cxnLst/>
              <a:rect l="l" t="t" r="r" b="b"/>
              <a:pathLst>
                <a:path w="2570479" h="763269">
                  <a:moveTo>
                    <a:pt x="2443060" y="0"/>
                  </a:moveTo>
                  <a:lnTo>
                    <a:pt x="127190" y="0"/>
                  </a:lnTo>
                  <a:lnTo>
                    <a:pt x="77682" y="9995"/>
                  </a:lnTo>
                  <a:lnTo>
                    <a:pt x="37253" y="37253"/>
                  </a:lnTo>
                  <a:lnTo>
                    <a:pt x="9995" y="77682"/>
                  </a:lnTo>
                  <a:lnTo>
                    <a:pt x="0" y="127190"/>
                  </a:lnTo>
                  <a:lnTo>
                    <a:pt x="0" y="635927"/>
                  </a:lnTo>
                  <a:lnTo>
                    <a:pt x="9995" y="685434"/>
                  </a:lnTo>
                  <a:lnTo>
                    <a:pt x="37253" y="725863"/>
                  </a:lnTo>
                  <a:lnTo>
                    <a:pt x="77682" y="753122"/>
                  </a:lnTo>
                  <a:lnTo>
                    <a:pt x="127190" y="763117"/>
                  </a:lnTo>
                  <a:lnTo>
                    <a:pt x="2443060" y="763117"/>
                  </a:lnTo>
                  <a:lnTo>
                    <a:pt x="2492568" y="753122"/>
                  </a:lnTo>
                  <a:lnTo>
                    <a:pt x="2532997" y="725863"/>
                  </a:lnTo>
                  <a:lnTo>
                    <a:pt x="2560255" y="685434"/>
                  </a:lnTo>
                  <a:lnTo>
                    <a:pt x="2570251" y="635927"/>
                  </a:lnTo>
                  <a:lnTo>
                    <a:pt x="2570251" y="127190"/>
                  </a:lnTo>
                  <a:lnTo>
                    <a:pt x="2560255" y="77682"/>
                  </a:lnTo>
                  <a:lnTo>
                    <a:pt x="2532997" y="37253"/>
                  </a:lnTo>
                  <a:lnTo>
                    <a:pt x="2492568" y="9995"/>
                  </a:lnTo>
                  <a:lnTo>
                    <a:pt x="2443060" y="0"/>
                  </a:lnTo>
                  <a:close/>
                </a:path>
              </a:pathLst>
            </a:custGeom>
            <a:solidFill>
              <a:srgbClr val="FBE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00413" y="2252437"/>
              <a:ext cx="2570480" cy="763270"/>
            </a:xfrm>
            <a:custGeom>
              <a:avLst/>
              <a:gdLst/>
              <a:ahLst/>
              <a:cxnLst/>
              <a:rect l="l" t="t" r="r" b="b"/>
              <a:pathLst>
                <a:path w="2570479" h="763269">
                  <a:moveTo>
                    <a:pt x="0" y="127190"/>
                  </a:moveTo>
                  <a:lnTo>
                    <a:pt x="9995" y="77682"/>
                  </a:lnTo>
                  <a:lnTo>
                    <a:pt x="37253" y="37253"/>
                  </a:lnTo>
                  <a:lnTo>
                    <a:pt x="77682" y="9995"/>
                  </a:lnTo>
                  <a:lnTo>
                    <a:pt x="127190" y="0"/>
                  </a:lnTo>
                  <a:lnTo>
                    <a:pt x="2443060" y="0"/>
                  </a:lnTo>
                  <a:lnTo>
                    <a:pt x="2492568" y="9995"/>
                  </a:lnTo>
                  <a:lnTo>
                    <a:pt x="2532997" y="37253"/>
                  </a:lnTo>
                  <a:lnTo>
                    <a:pt x="2560255" y="77682"/>
                  </a:lnTo>
                  <a:lnTo>
                    <a:pt x="2570251" y="127190"/>
                  </a:lnTo>
                  <a:lnTo>
                    <a:pt x="2570251" y="635927"/>
                  </a:lnTo>
                  <a:lnTo>
                    <a:pt x="2560255" y="685434"/>
                  </a:lnTo>
                  <a:lnTo>
                    <a:pt x="2532997" y="725863"/>
                  </a:lnTo>
                  <a:lnTo>
                    <a:pt x="2492568" y="753122"/>
                  </a:lnTo>
                  <a:lnTo>
                    <a:pt x="2443060" y="763117"/>
                  </a:lnTo>
                  <a:lnTo>
                    <a:pt x="127190" y="763117"/>
                  </a:lnTo>
                  <a:lnTo>
                    <a:pt x="77682" y="753122"/>
                  </a:lnTo>
                  <a:lnTo>
                    <a:pt x="37253" y="725863"/>
                  </a:lnTo>
                  <a:lnTo>
                    <a:pt x="9995" y="685434"/>
                  </a:lnTo>
                  <a:lnTo>
                    <a:pt x="0" y="635927"/>
                  </a:lnTo>
                  <a:lnTo>
                    <a:pt x="0" y="127190"/>
                  </a:lnTo>
                  <a:close/>
                </a:path>
              </a:pathLst>
            </a:custGeom>
            <a:ln w="12700">
              <a:solidFill>
                <a:srgbClr val="41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190373" y="2247985"/>
            <a:ext cx="2389505" cy="7099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402590" marR="5080" indent="-390525">
              <a:lnSpc>
                <a:spcPts val="2510"/>
              </a:lnSpc>
              <a:spcBef>
                <a:spcPts val="490"/>
              </a:spcBef>
            </a:pPr>
            <a:r>
              <a:rPr sz="2400" spc="-10" dirty="0">
                <a:latin typeface="Calibri"/>
                <a:cs typeface="Calibri"/>
              </a:rPr>
              <a:t>Сканирование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ЭМ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аудитории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110393" y="2534478"/>
            <a:ext cx="502284" cy="228600"/>
            <a:chOff x="5110393" y="2534478"/>
            <a:chExt cx="502284" cy="228600"/>
          </a:xfrm>
        </p:grpSpPr>
        <p:sp>
          <p:nvSpPr>
            <p:cNvPr id="21" name="object 21"/>
            <p:cNvSpPr/>
            <p:nvPr/>
          </p:nvSpPr>
          <p:spPr>
            <a:xfrm>
              <a:off x="5110393" y="2648788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5">
                  <a:moveTo>
                    <a:pt x="0" y="0"/>
                  </a:moveTo>
                  <a:lnTo>
                    <a:pt x="311531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83816" y="2534478"/>
              <a:ext cx="229235" cy="228600"/>
            </a:xfrm>
            <a:custGeom>
              <a:avLst/>
              <a:gdLst/>
              <a:ahLst/>
              <a:cxnLst/>
              <a:rect l="l" t="t" r="r" b="b"/>
              <a:pathLst>
                <a:path w="229235" h="228600">
                  <a:moveTo>
                    <a:pt x="12" y="0"/>
                  </a:moveTo>
                  <a:lnTo>
                    <a:pt x="0" y="228600"/>
                  </a:lnTo>
                  <a:lnTo>
                    <a:pt x="228612" y="1143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537787" y="2534478"/>
            <a:ext cx="502284" cy="228600"/>
            <a:chOff x="7537787" y="2534478"/>
            <a:chExt cx="502284" cy="228600"/>
          </a:xfrm>
        </p:grpSpPr>
        <p:sp>
          <p:nvSpPr>
            <p:cNvPr id="24" name="object 24"/>
            <p:cNvSpPr/>
            <p:nvPr/>
          </p:nvSpPr>
          <p:spPr>
            <a:xfrm>
              <a:off x="7537787" y="2648788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4">
                  <a:moveTo>
                    <a:pt x="0" y="0"/>
                  </a:moveTo>
                  <a:lnTo>
                    <a:pt x="311531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811210" y="2534478"/>
              <a:ext cx="229235" cy="228600"/>
            </a:xfrm>
            <a:custGeom>
              <a:avLst/>
              <a:gdLst/>
              <a:ahLst/>
              <a:cxnLst/>
              <a:rect l="l" t="t" r="r" b="b"/>
              <a:pathLst>
                <a:path w="229234" h="228600">
                  <a:moveTo>
                    <a:pt x="12" y="0"/>
                  </a:moveTo>
                  <a:lnTo>
                    <a:pt x="0" y="228600"/>
                  </a:lnTo>
                  <a:lnTo>
                    <a:pt x="228612" y="1143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1133" y="4081311"/>
            <a:ext cx="1675415" cy="168807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" y="2199820"/>
            <a:ext cx="1058172" cy="793629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2587911" y="3563859"/>
            <a:ext cx="9068435" cy="1978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Информатика</a:t>
            </a:r>
            <a:r>
              <a:rPr sz="2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компьютерной</a:t>
            </a:r>
            <a:r>
              <a:rPr sz="2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форме</a:t>
            </a:r>
            <a:r>
              <a:rPr sz="2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(КЕГЭ)</a:t>
            </a:r>
            <a:endParaRPr sz="2800">
              <a:latin typeface="Calibri"/>
              <a:cs typeface="Calibri"/>
            </a:endParaRPr>
          </a:p>
          <a:p>
            <a:pPr marL="366395">
              <a:lnSpc>
                <a:spcPct val="100000"/>
              </a:lnSpc>
              <a:spcBef>
                <a:spcPts val="2230"/>
              </a:spcBef>
            </a:pPr>
            <a:r>
              <a:rPr sz="2400" dirty="0">
                <a:latin typeface="Calibri"/>
                <a:cs typeface="Calibri"/>
              </a:rPr>
              <a:t>Перечень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предоставляемого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участнику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ЕГЭ,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формируется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ОИВ.</a:t>
            </a:r>
            <a:endParaRPr sz="2400">
              <a:latin typeface="Calibri"/>
              <a:cs typeface="Calibri"/>
            </a:endParaRPr>
          </a:p>
          <a:p>
            <a:pPr marL="353060" marR="887094">
              <a:lnSpc>
                <a:spcPct val="100000"/>
              </a:lnSpc>
              <a:spcBef>
                <a:spcPts val="1150"/>
              </a:spcBef>
            </a:pPr>
            <a:r>
              <a:rPr sz="2400" spc="-10" dirty="0">
                <a:latin typeface="Calibri"/>
                <a:cs typeface="Calibri"/>
              </a:rPr>
              <a:t>Введение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отечественного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потребовало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смены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форматов </a:t>
            </a:r>
            <a:r>
              <a:rPr sz="2400" dirty="0">
                <a:latin typeface="Calibri"/>
                <a:cs typeface="Calibri"/>
              </a:rPr>
              <a:t>файлов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.docx/.xlsx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.odt/.ods.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Организация</a:t>
            </a:r>
            <a:r>
              <a:rPr spc="-40" dirty="0"/>
              <a:t> </a:t>
            </a:r>
            <a:r>
              <a:rPr dirty="0"/>
              <a:t>ГИА</a:t>
            </a:r>
            <a:r>
              <a:rPr spc="-6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spc="-25" dirty="0"/>
              <a:t>ППЭ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91108" y="1408379"/>
            <a:ext cx="11179175" cy="4705985"/>
            <a:chOff x="491108" y="1408379"/>
            <a:chExt cx="11179175" cy="4705985"/>
          </a:xfrm>
        </p:grpSpPr>
        <p:sp>
          <p:nvSpPr>
            <p:cNvPr id="4" name="object 4"/>
            <p:cNvSpPr/>
            <p:nvPr/>
          </p:nvSpPr>
          <p:spPr>
            <a:xfrm>
              <a:off x="497458" y="1414729"/>
              <a:ext cx="10964545" cy="4693285"/>
            </a:xfrm>
            <a:custGeom>
              <a:avLst/>
              <a:gdLst/>
              <a:ahLst/>
              <a:cxnLst/>
              <a:rect l="l" t="t" r="r" b="b"/>
              <a:pathLst>
                <a:path w="10964545" h="4693285">
                  <a:moveTo>
                    <a:pt x="10964176" y="0"/>
                  </a:moveTo>
                  <a:lnTo>
                    <a:pt x="0" y="0"/>
                  </a:lnTo>
                  <a:lnTo>
                    <a:pt x="0" y="4692764"/>
                  </a:lnTo>
                  <a:lnTo>
                    <a:pt x="10964176" y="4692764"/>
                  </a:lnTo>
                  <a:lnTo>
                    <a:pt x="10964176" y="0"/>
                  </a:lnTo>
                  <a:close/>
                </a:path>
              </a:pathLst>
            </a:custGeom>
            <a:solidFill>
              <a:srgbClr val="E2F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7458" y="1414729"/>
              <a:ext cx="10964545" cy="4693285"/>
            </a:xfrm>
            <a:custGeom>
              <a:avLst/>
              <a:gdLst/>
              <a:ahLst/>
              <a:cxnLst/>
              <a:rect l="l" t="t" r="r" b="b"/>
              <a:pathLst>
                <a:path w="10964545" h="4693285">
                  <a:moveTo>
                    <a:pt x="0" y="0"/>
                  </a:moveTo>
                  <a:lnTo>
                    <a:pt x="10964176" y="0"/>
                  </a:lnTo>
                  <a:lnTo>
                    <a:pt x="10964176" y="4692764"/>
                  </a:lnTo>
                  <a:lnTo>
                    <a:pt x="0" y="469276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8611" y="1561376"/>
              <a:ext cx="8928735" cy="4382770"/>
            </a:xfrm>
            <a:custGeom>
              <a:avLst/>
              <a:gdLst/>
              <a:ahLst/>
              <a:cxnLst/>
              <a:rect l="l" t="t" r="r" b="b"/>
              <a:pathLst>
                <a:path w="8928735" h="4382770">
                  <a:moveTo>
                    <a:pt x="8928341" y="0"/>
                  </a:moveTo>
                  <a:lnTo>
                    <a:pt x="0" y="0"/>
                  </a:lnTo>
                  <a:lnTo>
                    <a:pt x="0" y="4382223"/>
                  </a:lnTo>
                  <a:lnTo>
                    <a:pt x="8928341" y="4382223"/>
                  </a:lnTo>
                  <a:lnTo>
                    <a:pt x="8928341" y="0"/>
                  </a:lnTo>
                  <a:close/>
                </a:path>
              </a:pathLst>
            </a:custGeom>
            <a:solidFill>
              <a:srgbClr val="FBE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8611" y="1561376"/>
              <a:ext cx="8928735" cy="4382770"/>
            </a:xfrm>
            <a:custGeom>
              <a:avLst/>
              <a:gdLst/>
              <a:ahLst/>
              <a:cxnLst/>
              <a:rect l="l" t="t" r="r" b="b"/>
              <a:pathLst>
                <a:path w="8928735" h="4382770">
                  <a:moveTo>
                    <a:pt x="0" y="0"/>
                  </a:moveTo>
                  <a:lnTo>
                    <a:pt x="8928341" y="0"/>
                  </a:lnTo>
                  <a:lnTo>
                    <a:pt x="8928341" y="4382223"/>
                  </a:lnTo>
                  <a:lnTo>
                    <a:pt x="0" y="438222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05410" y="2816241"/>
              <a:ext cx="416775" cy="15779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71383" y="2874775"/>
              <a:ext cx="258432" cy="146749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76588" y="1657483"/>
              <a:ext cx="600075" cy="774065"/>
            </a:xfrm>
            <a:custGeom>
              <a:avLst/>
              <a:gdLst/>
              <a:ahLst/>
              <a:cxnLst/>
              <a:rect l="l" t="t" r="r" b="b"/>
              <a:pathLst>
                <a:path w="600075" h="774064">
                  <a:moveTo>
                    <a:pt x="554824" y="0"/>
                  </a:moveTo>
                  <a:lnTo>
                    <a:pt x="45834" y="0"/>
                  </a:lnTo>
                  <a:lnTo>
                    <a:pt x="35935" y="762"/>
                  </a:lnTo>
                  <a:lnTo>
                    <a:pt x="3124" y="27609"/>
                  </a:lnTo>
                  <a:lnTo>
                    <a:pt x="0" y="49415"/>
                  </a:lnTo>
                  <a:lnTo>
                    <a:pt x="0" y="754062"/>
                  </a:lnTo>
                  <a:lnTo>
                    <a:pt x="48238" y="773066"/>
                  </a:lnTo>
                  <a:lnTo>
                    <a:pt x="67136" y="773817"/>
                  </a:lnTo>
                  <a:lnTo>
                    <a:pt x="89067" y="773817"/>
                  </a:lnTo>
                  <a:lnTo>
                    <a:pt x="133934" y="769937"/>
                  </a:lnTo>
                  <a:lnTo>
                    <a:pt x="156565" y="130378"/>
                  </a:lnTo>
                  <a:lnTo>
                    <a:pt x="443496" y="130378"/>
                  </a:lnTo>
                  <a:lnTo>
                    <a:pt x="443496" y="754062"/>
                  </a:lnTo>
                  <a:lnTo>
                    <a:pt x="444792" y="757529"/>
                  </a:lnTo>
                  <a:lnTo>
                    <a:pt x="492334" y="773066"/>
                  </a:lnTo>
                  <a:lnTo>
                    <a:pt x="511240" y="773817"/>
                  </a:lnTo>
                  <a:lnTo>
                    <a:pt x="532933" y="773817"/>
                  </a:lnTo>
                  <a:lnTo>
                    <a:pt x="578040" y="769937"/>
                  </a:lnTo>
                  <a:lnTo>
                    <a:pt x="600075" y="754062"/>
                  </a:lnTo>
                  <a:lnTo>
                    <a:pt x="600075" y="49415"/>
                  </a:lnTo>
                  <a:lnTo>
                    <a:pt x="588162" y="12204"/>
                  </a:lnTo>
                  <a:lnTo>
                    <a:pt x="564945" y="762"/>
                  </a:lnTo>
                  <a:lnTo>
                    <a:pt x="554824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76588" y="1657483"/>
              <a:ext cx="600075" cy="774065"/>
            </a:xfrm>
            <a:custGeom>
              <a:avLst/>
              <a:gdLst/>
              <a:ahLst/>
              <a:cxnLst/>
              <a:rect l="l" t="t" r="r" b="b"/>
              <a:pathLst>
                <a:path w="600075" h="774064">
                  <a:moveTo>
                    <a:pt x="45834" y="0"/>
                  </a:moveTo>
                  <a:lnTo>
                    <a:pt x="554824" y="0"/>
                  </a:lnTo>
                  <a:lnTo>
                    <a:pt x="564945" y="762"/>
                  </a:lnTo>
                  <a:lnTo>
                    <a:pt x="597095" y="27609"/>
                  </a:lnTo>
                  <a:lnTo>
                    <a:pt x="600075" y="49415"/>
                  </a:lnTo>
                  <a:lnTo>
                    <a:pt x="600075" y="750100"/>
                  </a:lnTo>
                  <a:lnTo>
                    <a:pt x="600075" y="754062"/>
                  </a:lnTo>
                  <a:lnTo>
                    <a:pt x="598881" y="757529"/>
                  </a:lnTo>
                  <a:lnTo>
                    <a:pt x="596493" y="760514"/>
                  </a:lnTo>
                  <a:lnTo>
                    <a:pt x="594118" y="763485"/>
                  </a:lnTo>
                  <a:lnTo>
                    <a:pt x="551836" y="773066"/>
                  </a:lnTo>
                  <a:lnTo>
                    <a:pt x="522084" y="773912"/>
                  </a:lnTo>
                  <a:lnTo>
                    <a:pt x="511240" y="773817"/>
                  </a:lnTo>
                  <a:lnTo>
                    <a:pt x="466128" y="769937"/>
                  </a:lnTo>
                  <a:lnTo>
                    <a:pt x="443496" y="754062"/>
                  </a:lnTo>
                  <a:lnTo>
                    <a:pt x="443496" y="750100"/>
                  </a:lnTo>
                  <a:lnTo>
                    <a:pt x="443496" y="130378"/>
                  </a:lnTo>
                  <a:lnTo>
                    <a:pt x="156565" y="130378"/>
                  </a:lnTo>
                  <a:lnTo>
                    <a:pt x="156565" y="750100"/>
                  </a:lnTo>
                  <a:lnTo>
                    <a:pt x="156565" y="754062"/>
                  </a:lnTo>
                  <a:lnTo>
                    <a:pt x="116078" y="772414"/>
                  </a:lnTo>
                  <a:lnTo>
                    <a:pt x="77978" y="773912"/>
                  </a:lnTo>
                  <a:lnTo>
                    <a:pt x="67136" y="773817"/>
                  </a:lnTo>
                  <a:lnTo>
                    <a:pt x="22021" y="769937"/>
                  </a:lnTo>
                  <a:lnTo>
                    <a:pt x="3568" y="760514"/>
                  </a:lnTo>
                  <a:lnTo>
                    <a:pt x="1181" y="757529"/>
                  </a:lnTo>
                  <a:lnTo>
                    <a:pt x="0" y="754062"/>
                  </a:lnTo>
                  <a:lnTo>
                    <a:pt x="0" y="750100"/>
                  </a:lnTo>
                  <a:lnTo>
                    <a:pt x="0" y="49415"/>
                  </a:lnTo>
                  <a:lnTo>
                    <a:pt x="12496" y="12204"/>
                  </a:lnTo>
                  <a:lnTo>
                    <a:pt x="35935" y="762"/>
                  </a:lnTo>
                  <a:lnTo>
                    <a:pt x="45834" y="0"/>
                  </a:lnTo>
                  <a:close/>
                </a:path>
              </a:pathLst>
            </a:custGeom>
            <a:ln w="9144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20528" y="1657483"/>
              <a:ext cx="600075" cy="774065"/>
            </a:xfrm>
            <a:custGeom>
              <a:avLst/>
              <a:gdLst/>
              <a:ahLst/>
              <a:cxnLst/>
              <a:rect l="l" t="t" r="r" b="b"/>
              <a:pathLst>
                <a:path w="600075" h="774064">
                  <a:moveTo>
                    <a:pt x="554824" y="0"/>
                  </a:moveTo>
                  <a:lnTo>
                    <a:pt x="45834" y="0"/>
                  </a:lnTo>
                  <a:lnTo>
                    <a:pt x="35935" y="762"/>
                  </a:lnTo>
                  <a:lnTo>
                    <a:pt x="3124" y="27609"/>
                  </a:lnTo>
                  <a:lnTo>
                    <a:pt x="0" y="49415"/>
                  </a:lnTo>
                  <a:lnTo>
                    <a:pt x="0" y="754062"/>
                  </a:lnTo>
                  <a:lnTo>
                    <a:pt x="48238" y="773066"/>
                  </a:lnTo>
                  <a:lnTo>
                    <a:pt x="67136" y="773817"/>
                  </a:lnTo>
                  <a:lnTo>
                    <a:pt x="89067" y="773817"/>
                  </a:lnTo>
                  <a:lnTo>
                    <a:pt x="133934" y="769937"/>
                  </a:lnTo>
                  <a:lnTo>
                    <a:pt x="156565" y="130378"/>
                  </a:lnTo>
                  <a:lnTo>
                    <a:pt x="443496" y="130378"/>
                  </a:lnTo>
                  <a:lnTo>
                    <a:pt x="443496" y="754062"/>
                  </a:lnTo>
                  <a:lnTo>
                    <a:pt x="444792" y="757529"/>
                  </a:lnTo>
                  <a:lnTo>
                    <a:pt x="492334" y="773066"/>
                  </a:lnTo>
                  <a:lnTo>
                    <a:pt x="511240" y="773817"/>
                  </a:lnTo>
                  <a:lnTo>
                    <a:pt x="532933" y="773817"/>
                  </a:lnTo>
                  <a:lnTo>
                    <a:pt x="578040" y="769937"/>
                  </a:lnTo>
                  <a:lnTo>
                    <a:pt x="600074" y="754062"/>
                  </a:lnTo>
                  <a:lnTo>
                    <a:pt x="600074" y="49415"/>
                  </a:lnTo>
                  <a:lnTo>
                    <a:pt x="588162" y="12204"/>
                  </a:lnTo>
                  <a:lnTo>
                    <a:pt x="564945" y="762"/>
                  </a:lnTo>
                  <a:lnTo>
                    <a:pt x="554824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20528" y="1657483"/>
              <a:ext cx="600075" cy="774065"/>
            </a:xfrm>
            <a:custGeom>
              <a:avLst/>
              <a:gdLst/>
              <a:ahLst/>
              <a:cxnLst/>
              <a:rect l="l" t="t" r="r" b="b"/>
              <a:pathLst>
                <a:path w="600075" h="774064">
                  <a:moveTo>
                    <a:pt x="45834" y="0"/>
                  </a:moveTo>
                  <a:lnTo>
                    <a:pt x="554824" y="0"/>
                  </a:lnTo>
                  <a:lnTo>
                    <a:pt x="564945" y="762"/>
                  </a:lnTo>
                  <a:lnTo>
                    <a:pt x="597095" y="27609"/>
                  </a:lnTo>
                  <a:lnTo>
                    <a:pt x="600074" y="49415"/>
                  </a:lnTo>
                  <a:lnTo>
                    <a:pt x="600074" y="750100"/>
                  </a:lnTo>
                  <a:lnTo>
                    <a:pt x="600074" y="754062"/>
                  </a:lnTo>
                  <a:lnTo>
                    <a:pt x="598881" y="757529"/>
                  </a:lnTo>
                  <a:lnTo>
                    <a:pt x="596493" y="760514"/>
                  </a:lnTo>
                  <a:lnTo>
                    <a:pt x="594118" y="763485"/>
                  </a:lnTo>
                  <a:lnTo>
                    <a:pt x="551836" y="773066"/>
                  </a:lnTo>
                  <a:lnTo>
                    <a:pt x="522084" y="773912"/>
                  </a:lnTo>
                  <a:lnTo>
                    <a:pt x="511240" y="773817"/>
                  </a:lnTo>
                  <a:lnTo>
                    <a:pt x="466128" y="769937"/>
                  </a:lnTo>
                  <a:lnTo>
                    <a:pt x="443496" y="754062"/>
                  </a:lnTo>
                  <a:lnTo>
                    <a:pt x="443496" y="750100"/>
                  </a:lnTo>
                  <a:lnTo>
                    <a:pt x="443496" y="130378"/>
                  </a:lnTo>
                  <a:lnTo>
                    <a:pt x="156565" y="130378"/>
                  </a:lnTo>
                  <a:lnTo>
                    <a:pt x="156565" y="750100"/>
                  </a:lnTo>
                  <a:lnTo>
                    <a:pt x="156565" y="754062"/>
                  </a:lnTo>
                  <a:lnTo>
                    <a:pt x="116077" y="772414"/>
                  </a:lnTo>
                  <a:lnTo>
                    <a:pt x="77977" y="773912"/>
                  </a:lnTo>
                  <a:lnTo>
                    <a:pt x="67136" y="773817"/>
                  </a:lnTo>
                  <a:lnTo>
                    <a:pt x="22021" y="769937"/>
                  </a:lnTo>
                  <a:lnTo>
                    <a:pt x="3568" y="760514"/>
                  </a:lnTo>
                  <a:lnTo>
                    <a:pt x="1181" y="757529"/>
                  </a:lnTo>
                  <a:lnTo>
                    <a:pt x="0" y="754062"/>
                  </a:lnTo>
                  <a:lnTo>
                    <a:pt x="0" y="750100"/>
                  </a:lnTo>
                  <a:lnTo>
                    <a:pt x="0" y="49415"/>
                  </a:lnTo>
                  <a:lnTo>
                    <a:pt x="12496" y="12204"/>
                  </a:lnTo>
                  <a:lnTo>
                    <a:pt x="35935" y="762"/>
                  </a:lnTo>
                  <a:lnTo>
                    <a:pt x="45834" y="0"/>
                  </a:lnTo>
                  <a:close/>
                </a:path>
              </a:pathLst>
            </a:custGeom>
            <a:ln w="9144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24917" y="1644387"/>
              <a:ext cx="567055" cy="796925"/>
            </a:xfrm>
            <a:custGeom>
              <a:avLst/>
              <a:gdLst/>
              <a:ahLst/>
              <a:cxnLst/>
              <a:rect l="l" t="t" r="r" b="b"/>
              <a:pathLst>
                <a:path w="567054" h="796925">
                  <a:moveTo>
                    <a:pt x="222046" y="0"/>
                  </a:moveTo>
                  <a:lnTo>
                    <a:pt x="183724" y="1562"/>
                  </a:lnTo>
                  <a:lnTo>
                    <a:pt x="132153" y="9522"/>
                  </a:lnTo>
                  <a:lnTo>
                    <a:pt x="88404" y="21132"/>
                  </a:lnTo>
                  <a:lnTo>
                    <a:pt x="44640" y="39585"/>
                  </a:lnTo>
                  <a:lnTo>
                    <a:pt x="11607" y="69557"/>
                  </a:lnTo>
                  <a:lnTo>
                    <a:pt x="5580" y="113852"/>
                  </a:lnTo>
                  <a:lnTo>
                    <a:pt x="5452" y="138076"/>
                  </a:lnTo>
                  <a:lnTo>
                    <a:pt x="6195" y="151471"/>
                  </a:lnTo>
                  <a:lnTo>
                    <a:pt x="20827" y="185737"/>
                  </a:lnTo>
                  <a:lnTo>
                    <a:pt x="27571" y="185737"/>
                  </a:lnTo>
                  <a:lnTo>
                    <a:pt x="34328" y="182664"/>
                  </a:lnTo>
                  <a:lnTo>
                    <a:pt x="50797" y="171801"/>
                  </a:lnTo>
                  <a:lnTo>
                    <a:pt x="59153" y="166911"/>
                  </a:lnTo>
                  <a:lnTo>
                    <a:pt x="102612" y="146299"/>
                  </a:lnTo>
                  <a:lnTo>
                    <a:pt x="145810" y="133016"/>
                  </a:lnTo>
                  <a:lnTo>
                    <a:pt x="198831" y="127990"/>
                  </a:lnTo>
                  <a:lnTo>
                    <a:pt x="219519" y="128790"/>
                  </a:lnTo>
                  <a:lnTo>
                    <a:pt x="258215" y="135191"/>
                  </a:lnTo>
                  <a:lnTo>
                    <a:pt x="308810" y="156792"/>
                  </a:lnTo>
                  <a:lnTo>
                    <a:pt x="348255" y="192711"/>
                  </a:lnTo>
                  <a:lnTo>
                    <a:pt x="376834" y="241998"/>
                  </a:lnTo>
                  <a:lnTo>
                    <a:pt x="389480" y="282106"/>
                  </a:lnTo>
                  <a:lnTo>
                    <a:pt x="396468" y="328015"/>
                  </a:lnTo>
                  <a:lnTo>
                    <a:pt x="74612" y="328015"/>
                  </a:lnTo>
                  <a:lnTo>
                    <a:pt x="71234" y="329107"/>
                  </a:lnTo>
                  <a:lnTo>
                    <a:pt x="56195" y="366410"/>
                  </a:lnTo>
                  <a:lnTo>
                    <a:pt x="55452" y="380697"/>
                  </a:lnTo>
                  <a:lnTo>
                    <a:pt x="55452" y="396753"/>
                  </a:lnTo>
                  <a:lnTo>
                    <a:pt x="63296" y="440537"/>
                  </a:lnTo>
                  <a:lnTo>
                    <a:pt x="74612" y="449465"/>
                  </a:lnTo>
                  <a:lnTo>
                    <a:pt x="398259" y="449465"/>
                  </a:lnTo>
                  <a:lnTo>
                    <a:pt x="396325" y="475993"/>
                  </a:lnTo>
                  <a:lnTo>
                    <a:pt x="387995" y="523914"/>
                  </a:lnTo>
                  <a:lnTo>
                    <a:pt x="373800" y="564993"/>
                  </a:lnTo>
                  <a:lnTo>
                    <a:pt x="354298" y="599221"/>
                  </a:lnTo>
                  <a:lnTo>
                    <a:pt x="315582" y="637655"/>
                  </a:lnTo>
                  <a:lnTo>
                    <a:pt x="266473" y="660405"/>
                  </a:lnTo>
                  <a:lnTo>
                    <a:pt x="228373" y="667105"/>
                  </a:lnTo>
                  <a:lnTo>
                    <a:pt x="207759" y="667943"/>
                  </a:lnTo>
                  <a:lnTo>
                    <a:pt x="185154" y="667384"/>
                  </a:lnTo>
                  <a:lnTo>
                    <a:pt x="145415" y="662918"/>
                  </a:lnTo>
                  <a:lnTo>
                    <a:pt x="98593" y="649635"/>
                  </a:lnTo>
                  <a:lnTo>
                    <a:pt x="55208" y="629021"/>
                  </a:lnTo>
                  <a:lnTo>
                    <a:pt x="32143" y="613270"/>
                  </a:lnTo>
                  <a:lnTo>
                    <a:pt x="25590" y="610196"/>
                  </a:lnTo>
                  <a:lnTo>
                    <a:pt x="1336" y="640408"/>
                  </a:lnTo>
                  <a:lnTo>
                    <a:pt x="0" y="665556"/>
                  </a:lnTo>
                  <a:lnTo>
                    <a:pt x="54" y="674395"/>
                  </a:lnTo>
                  <a:lnTo>
                    <a:pt x="4762" y="722807"/>
                  </a:lnTo>
                  <a:lnTo>
                    <a:pt x="30581" y="752997"/>
                  </a:lnTo>
                  <a:lnTo>
                    <a:pt x="71134" y="772045"/>
                  </a:lnTo>
                  <a:lnTo>
                    <a:pt x="110502" y="783691"/>
                  </a:lnTo>
                  <a:lnTo>
                    <a:pt x="154482" y="792060"/>
                  </a:lnTo>
                  <a:lnTo>
                    <a:pt x="199629" y="796252"/>
                  </a:lnTo>
                  <a:lnTo>
                    <a:pt x="214312" y="796531"/>
                  </a:lnTo>
                  <a:lnTo>
                    <a:pt x="255626" y="794986"/>
                  </a:lnTo>
                  <a:lnTo>
                    <a:pt x="294452" y="790351"/>
                  </a:lnTo>
                  <a:lnTo>
                    <a:pt x="364629" y="771817"/>
                  </a:lnTo>
                  <a:lnTo>
                    <a:pt x="424748" y="740795"/>
                  </a:lnTo>
                  <a:lnTo>
                    <a:pt x="474751" y="697115"/>
                  </a:lnTo>
                  <a:lnTo>
                    <a:pt x="514346" y="640634"/>
                  </a:lnTo>
                  <a:lnTo>
                    <a:pt x="543217" y="571207"/>
                  </a:lnTo>
                  <a:lnTo>
                    <a:pt x="553503" y="531559"/>
                  </a:lnTo>
                  <a:lnTo>
                    <a:pt x="560854" y="488529"/>
                  </a:lnTo>
                  <a:lnTo>
                    <a:pt x="565266" y="442114"/>
                  </a:lnTo>
                  <a:lnTo>
                    <a:pt x="566737" y="392315"/>
                  </a:lnTo>
                  <a:lnTo>
                    <a:pt x="565230" y="345264"/>
                  </a:lnTo>
                  <a:lnTo>
                    <a:pt x="560708" y="301153"/>
                  </a:lnTo>
                  <a:lnTo>
                    <a:pt x="553171" y="259983"/>
                  </a:lnTo>
                  <a:lnTo>
                    <a:pt x="542620" y="221754"/>
                  </a:lnTo>
                  <a:lnTo>
                    <a:pt x="513380" y="154262"/>
                  </a:lnTo>
                  <a:lnTo>
                    <a:pt x="473862" y="98818"/>
                  </a:lnTo>
                  <a:lnTo>
                    <a:pt x="424376" y="55583"/>
                  </a:lnTo>
                  <a:lnTo>
                    <a:pt x="365213" y="24701"/>
                  </a:lnTo>
                  <a:lnTo>
                    <a:pt x="297426" y="6173"/>
                  </a:lnTo>
                  <a:lnTo>
                    <a:pt x="260684" y="1543"/>
                  </a:lnTo>
                  <a:lnTo>
                    <a:pt x="222046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24917" y="1644387"/>
              <a:ext cx="567055" cy="796925"/>
            </a:xfrm>
            <a:custGeom>
              <a:avLst/>
              <a:gdLst/>
              <a:ahLst/>
              <a:cxnLst/>
              <a:rect l="l" t="t" r="r" b="b"/>
              <a:pathLst>
                <a:path w="567054" h="796925">
                  <a:moveTo>
                    <a:pt x="222046" y="0"/>
                  </a:moveTo>
                  <a:lnTo>
                    <a:pt x="260684" y="1543"/>
                  </a:lnTo>
                  <a:lnTo>
                    <a:pt x="332269" y="13892"/>
                  </a:lnTo>
                  <a:lnTo>
                    <a:pt x="396006" y="38598"/>
                  </a:lnTo>
                  <a:lnTo>
                    <a:pt x="450328" y="75656"/>
                  </a:lnTo>
                  <a:lnTo>
                    <a:pt x="494905" y="125033"/>
                  </a:lnTo>
                  <a:lnTo>
                    <a:pt x="529285" y="186502"/>
                  </a:lnTo>
                  <a:lnTo>
                    <a:pt x="553171" y="259983"/>
                  </a:lnTo>
                  <a:lnTo>
                    <a:pt x="560708" y="301153"/>
                  </a:lnTo>
                  <a:lnTo>
                    <a:pt x="565230" y="345264"/>
                  </a:lnTo>
                  <a:lnTo>
                    <a:pt x="566737" y="392315"/>
                  </a:lnTo>
                  <a:lnTo>
                    <a:pt x="565266" y="442114"/>
                  </a:lnTo>
                  <a:lnTo>
                    <a:pt x="560854" y="488529"/>
                  </a:lnTo>
                  <a:lnTo>
                    <a:pt x="553503" y="531559"/>
                  </a:lnTo>
                  <a:lnTo>
                    <a:pt x="543217" y="571207"/>
                  </a:lnTo>
                  <a:lnTo>
                    <a:pt x="530122" y="607538"/>
                  </a:lnTo>
                  <a:lnTo>
                    <a:pt x="495889" y="670493"/>
                  </a:lnTo>
                  <a:lnTo>
                    <a:pt x="451015" y="720537"/>
                  </a:lnTo>
                  <a:lnTo>
                    <a:pt x="395952" y="757889"/>
                  </a:lnTo>
                  <a:lnTo>
                    <a:pt x="330787" y="782627"/>
                  </a:lnTo>
                  <a:lnTo>
                    <a:pt x="255626" y="794986"/>
                  </a:lnTo>
                  <a:lnTo>
                    <a:pt x="214312" y="796531"/>
                  </a:lnTo>
                  <a:lnTo>
                    <a:pt x="199629" y="796252"/>
                  </a:lnTo>
                  <a:lnTo>
                    <a:pt x="154482" y="792060"/>
                  </a:lnTo>
                  <a:lnTo>
                    <a:pt x="110502" y="783691"/>
                  </a:lnTo>
                  <a:lnTo>
                    <a:pt x="71134" y="772045"/>
                  </a:lnTo>
                  <a:lnTo>
                    <a:pt x="30581" y="752997"/>
                  </a:lnTo>
                  <a:lnTo>
                    <a:pt x="4762" y="722807"/>
                  </a:lnTo>
                  <a:lnTo>
                    <a:pt x="3568" y="717054"/>
                  </a:lnTo>
                  <a:lnTo>
                    <a:pt x="2374" y="711301"/>
                  </a:lnTo>
                  <a:lnTo>
                    <a:pt x="0" y="665556"/>
                  </a:lnTo>
                  <a:lnTo>
                    <a:pt x="333" y="651978"/>
                  </a:lnTo>
                  <a:lnTo>
                    <a:pt x="8928" y="614565"/>
                  </a:lnTo>
                  <a:lnTo>
                    <a:pt x="14084" y="610196"/>
                  </a:lnTo>
                  <a:lnTo>
                    <a:pt x="20827" y="610196"/>
                  </a:lnTo>
                  <a:lnTo>
                    <a:pt x="25590" y="610196"/>
                  </a:lnTo>
                  <a:lnTo>
                    <a:pt x="32143" y="613270"/>
                  </a:lnTo>
                  <a:lnTo>
                    <a:pt x="40474" y="619417"/>
                  </a:lnTo>
                  <a:lnTo>
                    <a:pt x="47282" y="624127"/>
                  </a:lnTo>
                  <a:lnTo>
                    <a:pt x="85813" y="644612"/>
                  </a:lnTo>
                  <a:lnTo>
                    <a:pt x="128282" y="659015"/>
                  </a:lnTo>
                  <a:lnTo>
                    <a:pt x="185154" y="667384"/>
                  </a:lnTo>
                  <a:lnTo>
                    <a:pt x="207759" y="667943"/>
                  </a:lnTo>
                  <a:lnTo>
                    <a:pt x="228373" y="667105"/>
                  </a:lnTo>
                  <a:lnTo>
                    <a:pt x="266473" y="660405"/>
                  </a:lnTo>
                  <a:lnTo>
                    <a:pt x="315582" y="637655"/>
                  </a:lnTo>
                  <a:lnTo>
                    <a:pt x="354298" y="599221"/>
                  </a:lnTo>
                  <a:lnTo>
                    <a:pt x="373800" y="564993"/>
                  </a:lnTo>
                  <a:lnTo>
                    <a:pt x="387995" y="523914"/>
                  </a:lnTo>
                  <a:lnTo>
                    <a:pt x="396325" y="475993"/>
                  </a:lnTo>
                  <a:lnTo>
                    <a:pt x="398259" y="449465"/>
                  </a:lnTo>
                  <a:lnTo>
                    <a:pt x="78574" y="449465"/>
                  </a:lnTo>
                  <a:lnTo>
                    <a:pt x="74612" y="449465"/>
                  </a:lnTo>
                  <a:lnTo>
                    <a:pt x="61315" y="435775"/>
                  </a:lnTo>
                  <a:lnTo>
                    <a:pt x="59321" y="431012"/>
                  </a:lnTo>
                  <a:lnTo>
                    <a:pt x="55359" y="388734"/>
                  </a:lnTo>
                  <a:lnTo>
                    <a:pt x="55452" y="380697"/>
                  </a:lnTo>
                  <a:lnTo>
                    <a:pt x="61315" y="341414"/>
                  </a:lnTo>
                  <a:lnTo>
                    <a:pt x="63296" y="336842"/>
                  </a:lnTo>
                  <a:lnTo>
                    <a:pt x="65671" y="333476"/>
                  </a:lnTo>
                  <a:lnTo>
                    <a:pt x="68452" y="331292"/>
                  </a:lnTo>
                  <a:lnTo>
                    <a:pt x="71234" y="329107"/>
                  </a:lnTo>
                  <a:lnTo>
                    <a:pt x="74612" y="328015"/>
                  </a:lnTo>
                  <a:lnTo>
                    <a:pt x="78574" y="328015"/>
                  </a:lnTo>
                  <a:lnTo>
                    <a:pt x="396468" y="328015"/>
                  </a:lnTo>
                  <a:lnTo>
                    <a:pt x="389480" y="282106"/>
                  </a:lnTo>
                  <a:lnTo>
                    <a:pt x="376834" y="241998"/>
                  </a:lnTo>
                  <a:lnTo>
                    <a:pt x="358971" y="207691"/>
                  </a:lnTo>
                  <a:lnTo>
                    <a:pt x="323209" y="167190"/>
                  </a:lnTo>
                  <a:lnTo>
                    <a:pt x="276224" y="140792"/>
                  </a:lnTo>
                  <a:lnTo>
                    <a:pt x="239314" y="131191"/>
                  </a:lnTo>
                  <a:lnTo>
                    <a:pt x="198831" y="127990"/>
                  </a:lnTo>
                  <a:lnTo>
                    <a:pt x="180043" y="128549"/>
                  </a:lnTo>
                  <a:lnTo>
                    <a:pt x="130365" y="136918"/>
                  </a:lnTo>
                  <a:lnTo>
                    <a:pt x="90242" y="151322"/>
                  </a:lnTo>
                  <a:lnTo>
                    <a:pt x="50797" y="171801"/>
                  </a:lnTo>
                  <a:lnTo>
                    <a:pt x="34328" y="182664"/>
                  </a:lnTo>
                  <a:lnTo>
                    <a:pt x="27571" y="185737"/>
                  </a:lnTo>
                  <a:lnTo>
                    <a:pt x="23215" y="185737"/>
                  </a:lnTo>
                  <a:lnTo>
                    <a:pt x="20827" y="185737"/>
                  </a:lnTo>
                  <a:lnTo>
                    <a:pt x="18554" y="184848"/>
                  </a:lnTo>
                  <a:lnTo>
                    <a:pt x="16370" y="183057"/>
                  </a:lnTo>
                  <a:lnTo>
                    <a:pt x="14185" y="181267"/>
                  </a:lnTo>
                  <a:lnTo>
                    <a:pt x="12293" y="178295"/>
                  </a:lnTo>
                  <a:lnTo>
                    <a:pt x="5452" y="138076"/>
                  </a:lnTo>
                  <a:lnTo>
                    <a:pt x="5359" y="130378"/>
                  </a:lnTo>
                  <a:lnTo>
                    <a:pt x="5414" y="121779"/>
                  </a:lnTo>
                  <a:lnTo>
                    <a:pt x="8928" y="79476"/>
                  </a:lnTo>
                  <a:lnTo>
                    <a:pt x="10121" y="74117"/>
                  </a:lnTo>
                  <a:lnTo>
                    <a:pt x="36735" y="44220"/>
                  </a:lnTo>
                  <a:lnTo>
                    <a:pt x="75731" y="25523"/>
                  </a:lnTo>
                  <a:lnTo>
                    <a:pt x="116674" y="13095"/>
                  </a:lnTo>
                  <a:lnTo>
                    <a:pt x="165736" y="3514"/>
                  </a:lnTo>
                  <a:lnTo>
                    <a:pt x="202493" y="390"/>
                  </a:lnTo>
                  <a:lnTo>
                    <a:pt x="222046" y="0"/>
                  </a:lnTo>
                  <a:close/>
                </a:path>
              </a:pathLst>
            </a:custGeom>
            <a:ln w="9144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81642" y="2957419"/>
              <a:ext cx="412813" cy="14964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7106" y="2723669"/>
              <a:ext cx="412813" cy="176998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59280" y="3097479"/>
              <a:ext cx="853286" cy="11835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7740" y="1747296"/>
              <a:ext cx="76934" cy="7143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7552" y="2920560"/>
              <a:ext cx="3826962" cy="285274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80391" y="2486917"/>
              <a:ext cx="4036441" cy="339378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06753" y="2522423"/>
              <a:ext cx="2268855" cy="3355975"/>
            </a:xfrm>
            <a:custGeom>
              <a:avLst/>
              <a:gdLst/>
              <a:ahLst/>
              <a:cxnLst/>
              <a:rect l="l" t="t" r="r" b="b"/>
              <a:pathLst>
                <a:path w="2268855" h="3355975">
                  <a:moveTo>
                    <a:pt x="0" y="244335"/>
                  </a:moveTo>
                  <a:lnTo>
                    <a:pt x="4964" y="195094"/>
                  </a:lnTo>
                  <a:lnTo>
                    <a:pt x="19201" y="149231"/>
                  </a:lnTo>
                  <a:lnTo>
                    <a:pt x="41729" y="107727"/>
                  </a:lnTo>
                  <a:lnTo>
                    <a:pt x="71566" y="71566"/>
                  </a:lnTo>
                  <a:lnTo>
                    <a:pt x="107727" y="41729"/>
                  </a:lnTo>
                  <a:lnTo>
                    <a:pt x="149231" y="19201"/>
                  </a:lnTo>
                  <a:lnTo>
                    <a:pt x="195094" y="4964"/>
                  </a:lnTo>
                  <a:lnTo>
                    <a:pt x="244335" y="0"/>
                  </a:lnTo>
                  <a:lnTo>
                    <a:pt x="2024519" y="0"/>
                  </a:lnTo>
                  <a:lnTo>
                    <a:pt x="2073763" y="4964"/>
                  </a:lnTo>
                  <a:lnTo>
                    <a:pt x="2119629" y="19201"/>
                  </a:lnTo>
                  <a:lnTo>
                    <a:pt x="2161133" y="41729"/>
                  </a:lnTo>
                  <a:lnTo>
                    <a:pt x="2197293" y="71566"/>
                  </a:lnTo>
                  <a:lnTo>
                    <a:pt x="2227128" y="107727"/>
                  </a:lnTo>
                  <a:lnTo>
                    <a:pt x="2249654" y="149231"/>
                  </a:lnTo>
                  <a:lnTo>
                    <a:pt x="2263891" y="195094"/>
                  </a:lnTo>
                  <a:lnTo>
                    <a:pt x="2268855" y="244335"/>
                  </a:lnTo>
                  <a:lnTo>
                    <a:pt x="2268855" y="3111347"/>
                  </a:lnTo>
                  <a:lnTo>
                    <a:pt x="2263891" y="3160588"/>
                  </a:lnTo>
                  <a:lnTo>
                    <a:pt x="2249654" y="3206451"/>
                  </a:lnTo>
                  <a:lnTo>
                    <a:pt x="2227128" y="3247955"/>
                  </a:lnTo>
                  <a:lnTo>
                    <a:pt x="2197293" y="3284116"/>
                  </a:lnTo>
                  <a:lnTo>
                    <a:pt x="2161133" y="3313952"/>
                  </a:lnTo>
                  <a:lnTo>
                    <a:pt x="2119629" y="3336481"/>
                  </a:lnTo>
                  <a:lnTo>
                    <a:pt x="2073763" y="3350718"/>
                  </a:lnTo>
                  <a:lnTo>
                    <a:pt x="2024519" y="3355682"/>
                  </a:lnTo>
                  <a:lnTo>
                    <a:pt x="244335" y="3355682"/>
                  </a:lnTo>
                  <a:lnTo>
                    <a:pt x="195094" y="3350718"/>
                  </a:lnTo>
                  <a:lnTo>
                    <a:pt x="149231" y="3336481"/>
                  </a:lnTo>
                  <a:lnTo>
                    <a:pt x="107727" y="3313952"/>
                  </a:lnTo>
                  <a:lnTo>
                    <a:pt x="71566" y="3284116"/>
                  </a:lnTo>
                  <a:lnTo>
                    <a:pt x="41729" y="3247955"/>
                  </a:lnTo>
                  <a:lnTo>
                    <a:pt x="19201" y="3206451"/>
                  </a:lnTo>
                  <a:lnTo>
                    <a:pt x="4964" y="3160588"/>
                  </a:lnTo>
                  <a:lnTo>
                    <a:pt x="0" y="3111347"/>
                  </a:lnTo>
                  <a:lnTo>
                    <a:pt x="0" y="244335"/>
                  </a:lnTo>
                  <a:close/>
                </a:path>
              </a:pathLst>
            </a:custGeom>
            <a:ln w="38099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2873" y="2630031"/>
              <a:ext cx="1048318" cy="74092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0380" y="3410716"/>
              <a:ext cx="261262" cy="8036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5618" y="3503133"/>
              <a:ext cx="341261" cy="80048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4567" y="2676728"/>
              <a:ext cx="376629" cy="30224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3646" y="3857272"/>
              <a:ext cx="781744" cy="48644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60689" y="3862374"/>
              <a:ext cx="847712" cy="5274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27990" y="5198630"/>
              <a:ext cx="574672" cy="5746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95937" y="5201894"/>
              <a:ext cx="607586" cy="60758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6902" y="3986331"/>
              <a:ext cx="314371" cy="9669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8091" y="4374743"/>
              <a:ext cx="1008873" cy="62776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01259" y="3848661"/>
              <a:ext cx="429214" cy="100679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00772" y="5149164"/>
              <a:ext cx="493610" cy="62826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088669" y="5234703"/>
              <a:ext cx="132715" cy="107950"/>
            </a:xfrm>
            <a:custGeom>
              <a:avLst/>
              <a:gdLst/>
              <a:ahLst/>
              <a:cxnLst/>
              <a:rect l="l" t="t" r="r" b="b"/>
              <a:pathLst>
                <a:path w="132715" h="107950">
                  <a:moveTo>
                    <a:pt x="131749" y="0"/>
                  </a:moveTo>
                  <a:lnTo>
                    <a:pt x="469" y="0"/>
                  </a:lnTo>
                  <a:lnTo>
                    <a:pt x="0" y="107645"/>
                  </a:lnTo>
                  <a:lnTo>
                    <a:pt x="132232" y="107645"/>
                  </a:lnTo>
                  <a:lnTo>
                    <a:pt x="131749" y="0"/>
                  </a:lnTo>
                  <a:close/>
                </a:path>
              </a:pathLst>
            </a:custGeom>
            <a:solidFill>
              <a:srgbClr val="2689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88669" y="5234703"/>
              <a:ext cx="132715" cy="107950"/>
            </a:xfrm>
            <a:custGeom>
              <a:avLst/>
              <a:gdLst/>
              <a:ahLst/>
              <a:cxnLst/>
              <a:rect l="l" t="t" r="r" b="b"/>
              <a:pathLst>
                <a:path w="132715" h="107950">
                  <a:moveTo>
                    <a:pt x="0" y="107645"/>
                  </a:moveTo>
                  <a:lnTo>
                    <a:pt x="469" y="0"/>
                  </a:lnTo>
                  <a:lnTo>
                    <a:pt x="131749" y="0"/>
                  </a:lnTo>
                  <a:lnTo>
                    <a:pt x="132232" y="107645"/>
                  </a:lnTo>
                  <a:lnTo>
                    <a:pt x="0" y="107645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16164" y="4582566"/>
              <a:ext cx="1188347" cy="8398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989032" y="1561388"/>
              <a:ext cx="1167815" cy="81913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55733" y="5478795"/>
              <a:ext cx="368577" cy="44699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659846" y="5684589"/>
              <a:ext cx="437398" cy="3840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896624" y="5401416"/>
              <a:ext cx="504921" cy="50788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794760" y="5452558"/>
              <a:ext cx="543633" cy="58292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339956" y="2590406"/>
              <a:ext cx="1188347" cy="8398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322817" y="5026285"/>
              <a:ext cx="1167815" cy="8253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29754" y="4309338"/>
              <a:ext cx="1188349" cy="84139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462510" y="1862416"/>
              <a:ext cx="710623" cy="50994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018405" y="1693125"/>
              <a:ext cx="1287145" cy="829310"/>
            </a:xfrm>
            <a:custGeom>
              <a:avLst/>
              <a:gdLst/>
              <a:ahLst/>
              <a:cxnLst/>
              <a:rect l="l" t="t" r="r" b="b"/>
              <a:pathLst>
                <a:path w="1287145" h="829310">
                  <a:moveTo>
                    <a:pt x="0" y="89306"/>
                  </a:moveTo>
                  <a:lnTo>
                    <a:pt x="7017" y="54542"/>
                  </a:lnTo>
                  <a:lnTo>
                    <a:pt x="26155" y="26155"/>
                  </a:lnTo>
                  <a:lnTo>
                    <a:pt x="54542" y="7017"/>
                  </a:lnTo>
                  <a:lnTo>
                    <a:pt x="89306" y="0"/>
                  </a:lnTo>
                  <a:lnTo>
                    <a:pt x="1197317" y="0"/>
                  </a:lnTo>
                  <a:lnTo>
                    <a:pt x="1232076" y="7017"/>
                  </a:lnTo>
                  <a:lnTo>
                    <a:pt x="1260463" y="26155"/>
                  </a:lnTo>
                  <a:lnTo>
                    <a:pt x="1279604" y="54542"/>
                  </a:lnTo>
                  <a:lnTo>
                    <a:pt x="1286624" y="89306"/>
                  </a:lnTo>
                  <a:lnTo>
                    <a:pt x="1286624" y="739990"/>
                  </a:lnTo>
                  <a:lnTo>
                    <a:pt x="1279604" y="774754"/>
                  </a:lnTo>
                  <a:lnTo>
                    <a:pt x="1260463" y="803141"/>
                  </a:lnTo>
                  <a:lnTo>
                    <a:pt x="1232076" y="822279"/>
                  </a:lnTo>
                  <a:lnTo>
                    <a:pt x="1197317" y="829297"/>
                  </a:lnTo>
                  <a:lnTo>
                    <a:pt x="89306" y="829297"/>
                  </a:lnTo>
                  <a:lnTo>
                    <a:pt x="54542" y="822279"/>
                  </a:lnTo>
                  <a:lnTo>
                    <a:pt x="26155" y="803141"/>
                  </a:lnTo>
                  <a:lnTo>
                    <a:pt x="7017" y="774754"/>
                  </a:lnTo>
                  <a:lnTo>
                    <a:pt x="0" y="739990"/>
                  </a:lnTo>
                  <a:lnTo>
                    <a:pt x="0" y="89306"/>
                  </a:lnTo>
                  <a:close/>
                </a:path>
              </a:pathLst>
            </a:custGeom>
            <a:ln w="38100">
              <a:solidFill>
                <a:srgbClr val="C55A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9476740" cy="1231900"/>
            <a:chOff x="583691" y="481583"/>
            <a:chExt cx="947674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6751307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06539" y="481583"/>
              <a:ext cx="113233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0399" y="481583"/>
              <a:ext cx="3049522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Продолжительность</a:t>
            </a:r>
            <a:r>
              <a:rPr spc="-65" dirty="0"/>
              <a:t> </a:t>
            </a:r>
            <a:r>
              <a:rPr dirty="0"/>
              <a:t>ЕГЭ</a:t>
            </a:r>
            <a:r>
              <a:rPr spc="-20" dirty="0"/>
              <a:t> </a:t>
            </a:r>
            <a:r>
              <a:rPr dirty="0"/>
              <a:t>в</a:t>
            </a:r>
            <a:r>
              <a:rPr spc="-20" dirty="0"/>
              <a:t> </a:t>
            </a:r>
            <a:r>
              <a:rPr dirty="0"/>
              <a:t>2026</a:t>
            </a:r>
            <a:r>
              <a:rPr spc="-45" dirty="0"/>
              <a:t> </a:t>
            </a:r>
            <a:r>
              <a:rPr spc="-20" dirty="0"/>
              <a:t>году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783152" y="1578104"/>
          <a:ext cx="8484869" cy="41624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0530"/>
                <a:gridCol w="4244339"/>
              </a:tblGrid>
              <a:tr h="416559">
                <a:tc>
                  <a:txBody>
                    <a:bodyPr/>
                    <a:lstStyle/>
                    <a:p>
                      <a:pPr marL="11220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Учебный</a:t>
                      </a:r>
                      <a:r>
                        <a:rPr sz="2000" b="1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Продолжительность</a:t>
                      </a:r>
                      <a:r>
                        <a:rPr sz="2000" b="1" spc="-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ЕГЭ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67945" marR="920115">
                        <a:lnSpc>
                          <a:spcPts val="2210"/>
                        </a:lnSpc>
                        <a:spcBef>
                          <a:spcPts val="69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(профиль),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ИКТ,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биология,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часа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55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минут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(235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4060">
                <a:tc>
                  <a:txBody>
                    <a:bodyPr/>
                    <a:lstStyle/>
                    <a:p>
                      <a:pPr marL="67945" marR="1363980">
                        <a:lnSpc>
                          <a:spcPts val="2210"/>
                        </a:lnSpc>
                        <a:spcBef>
                          <a:spcPts val="62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химия, обществознание,</a:t>
                      </a:r>
                      <a:r>
                        <a:rPr sz="20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история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9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часа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минут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(210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9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0695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(письменно)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часа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минут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(190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87425">
                <a:tc>
                  <a:txBody>
                    <a:bodyPr/>
                    <a:lstStyle/>
                    <a:p>
                      <a:pPr marL="67945" marR="2186940">
                        <a:lnSpc>
                          <a:spcPts val="2210"/>
                        </a:lnSpc>
                        <a:spcBef>
                          <a:spcPts val="52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(база) география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2155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китайский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(письменно)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0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часа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(180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338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(устно)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17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китайский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(устно)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минут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9970135" cy="1231900"/>
            <a:chOff x="583691" y="481583"/>
            <a:chExt cx="997013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9232390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7611" y="481583"/>
              <a:ext cx="899147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58299" y="481583"/>
              <a:ext cx="1295399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Особые</a:t>
            </a:r>
            <a:r>
              <a:rPr spc="-90" dirty="0"/>
              <a:t> </a:t>
            </a:r>
            <a:r>
              <a:rPr dirty="0"/>
              <a:t>условия</a:t>
            </a:r>
            <a:r>
              <a:rPr spc="-114" dirty="0"/>
              <a:t> </a:t>
            </a:r>
            <a:r>
              <a:rPr spc="-10" dirty="0"/>
              <a:t>прохождения</a:t>
            </a:r>
            <a:r>
              <a:rPr spc="-95" dirty="0"/>
              <a:t> </a:t>
            </a:r>
            <a:r>
              <a:rPr spc="-10" dirty="0"/>
              <a:t>ГИА-</a:t>
            </a:r>
            <a:r>
              <a:rPr spc="-25" dirty="0"/>
              <a:t>11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66022" y="1684338"/>
          <a:ext cx="11437619" cy="4376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4260"/>
                <a:gridCol w="2415540"/>
                <a:gridCol w="2558415"/>
                <a:gridCol w="2859404"/>
              </a:tblGrid>
              <a:tr h="69405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Категория</a:t>
                      </a:r>
                      <a:r>
                        <a:rPr sz="2000" b="1" spc="-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обучающихся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45770" marR="440055" indent="312420">
                        <a:lnSpc>
                          <a:spcPct val="75000"/>
                        </a:lnSpc>
                        <a:spcBef>
                          <a:spcPts val="925"/>
                        </a:spcBef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Условия </a:t>
                      </a:r>
                      <a:r>
                        <a:rPr sz="20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прохождения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17525" marR="40005" indent="-471170">
                        <a:lnSpc>
                          <a:spcPct val="75000"/>
                        </a:lnSpc>
                        <a:spcBef>
                          <a:spcPts val="925"/>
                        </a:spcBef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Специальные</a:t>
                      </a:r>
                      <a:r>
                        <a:rPr sz="2000" b="1" spc="-10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условия прохождения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5880" marR="51435" algn="ctr">
                        <a:lnSpc>
                          <a:spcPct val="7500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Прохождение</a:t>
                      </a:r>
                      <a:r>
                        <a:rPr sz="20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дому,</a:t>
                      </a:r>
                      <a:r>
                        <a:rPr sz="20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медицинской организации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151255">
                <a:tc>
                  <a:txBody>
                    <a:bodyPr/>
                    <a:lstStyle/>
                    <a:p>
                      <a:pPr marL="254000" marR="247015" indent="-53340" algn="ctr">
                        <a:lnSpc>
                          <a:spcPct val="75000"/>
                        </a:lnSpc>
                        <a:spcBef>
                          <a:spcPts val="182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Ребенок-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инвалид,</a:t>
                      </a:r>
                      <a:r>
                        <a:rPr sz="20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инвалид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Справка</a:t>
                      </a:r>
                      <a:r>
                        <a:rPr sz="2000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бюро</a:t>
                      </a:r>
                      <a:r>
                        <a:rPr sz="2000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МСЭ</a:t>
                      </a:r>
                      <a:r>
                        <a:rPr sz="2000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об </a:t>
                      </a:r>
                      <a:r>
                        <a:rPr sz="20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установлении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инвалидности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317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635" indent="-97155">
                        <a:lnSpc>
                          <a:spcPts val="2100"/>
                        </a:lnSpc>
                        <a:buSzPct val="95000"/>
                        <a:buFont typeface="Arial MT"/>
                        <a:buChar char="•"/>
                        <a:tabLst>
                          <a:tab pos="127635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ЕГЭ/ГВЭ/ГВЭ</a:t>
                      </a:r>
                      <a:r>
                        <a:rPr sz="20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устно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0005" marR="181610" indent="-9525">
                        <a:lnSpc>
                          <a:spcPct val="75000"/>
                        </a:lnSpc>
                        <a:spcBef>
                          <a:spcPts val="300"/>
                        </a:spcBef>
                        <a:buSzPct val="95000"/>
                        <a:buFont typeface="Arial MT"/>
                        <a:buChar char="•"/>
                        <a:tabLst>
                          <a:tab pos="12763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	Увеличение продолжительности экзамена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0005" marR="31750" indent="-9525">
                        <a:lnSpc>
                          <a:spcPct val="75000"/>
                        </a:lnSpc>
                        <a:buSzPct val="95000"/>
                        <a:buFont typeface="Arial MT"/>
                        <a:buChar char="•"/>
                        <a:tabLst>
                          <a:tab pos="12763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	Организация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питания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перерывов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20345" marR="97790" indent="-180340">
                        <a:lnSpc>
                          <a:spcPct val="75000"/>
                        </a:lnSpc>
                        <a:spcBef>
                          <a:spcPts val="1895"/>
                        </a:spcBef>
                        <a:buFont typeface="Arial MT"/>
                        <a:buChar char="•"/>
                        <a:tabLst>
                          <a:tab pos="22161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Особенности 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рассадки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(отдельная 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аудитория,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первая 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парта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пр.)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20345" marR="114935" indent="-180340">
                        <a:lnSpc>
                          <a:spcPct val="75000"/>
                        </a:lnSpc>
                        <a:buFont typeface="Arial MT"/>
                        <a:buChar char="•"/>
                        <a:tabLst>
                          <a:tab pos="221615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Использование 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технических</a:t>
                      </a:r>
                      <a:r>
                        <a:rPr sz="20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средств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20979" marR="86995" indent="-180340">
                        <a:lnSpc>
                          <a:spcPct val="75000"/>
                        </a:lnSpc>
                        <a:buFont typeface="Arial MT"/>
                        <a:buChar char="•"/>
                        <a:tabLst>
                          <a:tab pos="222250" algn="l"/>
                        </a:tabLst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Оформление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КИМ 	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(увеличение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шрифта 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пр.)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220979" indent="-180340">
                        <a:lnSpc>
                          <a:spcPts val="1800"/>
                        </a:lnSpc>
                        <a:buFont typeface="Arial MT"/>
                        <a:buChar char="•"/>
                        <a:tabLst>
                          <a:tab pos="220979" algn="l"/>
                        </a:tabLst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Ассистент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710" marR="84455" algn="ctr">
                        <a:lnSpc>
                          <a:spcPct val="75000"/>
                        </a:lnSpc>
                        <a:spcBef>
                          <a:spcPts val="1795"/>
                        </a:spcBef>
                      </a:pP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Заключение</a:t>
                      </a:r>
                      <a:r>
                        <a:rPr sz="2000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ПМПК</a:t>
                      </a:r>
                      <a:r>
                        <a:rPr sz="2000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об </a:t>
                      </a:r>
                      <a:r>
                        <a:rPr sz="20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особенностях прохождения</a:t>
                      </a:r>
                      <a:r>
                        <a:rPr sz="2000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ГИА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40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43204" marR="234950" algn="ctr">
                        <a:lnSpc>
                          <a:spcPct val="75000"/>
                        </a:lnSpc>
                        <a:spcBef>
                          <a:spcPts val="5"/>
                        </a:spcBef>
                      </a:pP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Заключение</a:t>
                      </a:r>
                      <a:r>
                        <a:rPr sz="2000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ПМПК</a:t>
                      </a:r>
                      <a:r>
                        <a:rPr sz="2000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об </a:t>
                      </a:r>
                      <a:r>
                        <a:rPr sz="20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особенностях прохождения</a:t>
                      </a:r>
                      <a:r>
                        <a:rPr sz="2000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ГИА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691515" marR="681355" indent="-1905" algn="ctr">
                        <a:lnSpc>
                          <a:spcPct val="75000"/>
                        </a:lnSpc>
                        <a:spcBef>
                          <a:spcPts val="1800"/>
                        </a:spcBef>
                      </a:pPr>
                      <a:r>
                        <a:rPr sz="2000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Заключение медицинской организации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9855">
                <a:tc>
                  <a:txBody>
                    <a:bodyPr/>
                    <a:lstStyle/>
                    <a:p>
                      <a:pPr marL="354330" marR="342900" indent="-2540" algn="ctr">
                        <a:lnSpc>
                          <a:spcPct val="75000"/>
                        </a:lnSpc>
                        <a:spcBef>
                          <a:spcPts val="1814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Обучающийся</a:t>
                      </a:r>
                      <a:r>
                        <a:rPr sz="20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ограниченными возможностями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здоровья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Заключение</a:t>
                      </a:r>
                      <a:r>
                        <a:rPr sz="2000" spc="-8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ПМПК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305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1255">
                <a:tc>
                  <a:txBody>
                    <a:bodyPr/>
                    <a:lstStyle/>
                    <a:p>
                      <a:pPr marL="314960" marR="306070" indent="635" algn="ctr">
                        <a:lnSpc>
                          <a:spcPct val="75000"/>
                        </a:lnSpc>
                        <a:spcBef>
                          <a:spcPts val="177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Обучающийся,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которому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необходимы</a:t>
                      </a:r>
                      <a:r>
                        <a:rPr sz="20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специальные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условия</a:t>
                      </a:r>
                      <a:r>
                        <a:rPr sz="20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при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прохождении </a:t>
                      </a:r>
                      <a:r>
                        <a:rPr sz="2000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нет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247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82905" indent="-3429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82905" algn="l"/>
                        </a:tabLst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ЕГЭ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6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5038725" cy="1231900"/>
            <a:chOff x="583691" y="481583"/>
            <a:chExt cx="503872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3355847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1067" y="481583"/>
              <a:ext cx="167335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7" y="481583"/>
              <a:ext cx="899159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6636" y="481583"/>
              <a:ext cx="1295399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Участники</a:t>
            </a:r>
            <a:r>
              <a:rPr spc="-155" dirty="0"/>
              <a:t> </a:t>
            </a:r>
            <a:r>
              <a:rPr spc="-10" dirty="0"/>
              <a:t>ГИА-</a:t>
            </a:r>
            <a:r>
              <a:rPr spc="-25" dirty="0"/>
              <a:t>11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3927" y="2059897"/>
            <a:ext cx="1938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должен</a:t>
            </a:r>
            <a:r>
              <a:rPr sz="2400" b="1" spc="-11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иметь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37443" y="1907733"/>
            <a:ext cx="5286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документ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удостоверяющий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личность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37443" y="2639252"/>
            <a:ext cx="4743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ручку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чернилами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чёрного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цвета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2838" y="4095282"/>
            <a:ext cx="17227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5930" marR="5080" indent="-44386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разрешается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иметь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37445" y="3967529"/>
            <a:ext cx="63074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средства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обучения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воспитания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предмету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лекарства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(при</a:t>
            </a:r>
            <a:r>
              <a:rPr sz="2400" i="1" spc="-9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необходимости</a:t>
            </a:r>
            <a:r>
              <a:rPr sz="2400" spc="-10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продукты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питания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бутилированную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воду</a:t>
            </a:r>
            <a:endParaRPr sz="24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(при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необходимости)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953705" y="939208"/>
            <a:ext cx="3570604" cy="2317115"/>
            <a:chOff x="7953705" y="939208"/>
            <a:chExt cx="3570604" cy="231711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26586" y="1843024"/>
              <a:ext cx="1297639" cy="13433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17468" y="1898642"/>
              <a:ext cx="1297644" cy="13433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53705" y="939208"/>
              <a:ext cx="2341511" cy="2316739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9393199" y="3406521"/>
            <a:ext cx="2423160" cy="2477770"/>
            <a:chOff x="9393199" y="3406521"/>
            <a:chExt cx="2423160" cy="2477770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49881" y="3406521"/>
              <a:ext cx="1666211" cy="24771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93199" y="3624393"/>
              <a:ext cx="1457693" cy="19190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8282940" cy="1231900"/>
            <a:chOff x="583691" y="481583"/>
            <a:chExt cx="828294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3355847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1067" y="481583"/>
              <a:ext cx="167335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7" y="481583"/>
              <a:ext cx="899159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6636" y="481583"/>
              <a:ext cx="4539995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Участники</a:t>
            </a:r>
            <a:r>
              <a:rPr spc="-90" dirty="0"/>
              <a:t> </a:t>
            </a:r>
            <a:r>
              <a:rPr spc="-10" dirty="0"/>
              <a:t>ГИА-</a:t>
            </a:r>
            <a:r>
              <a:rPr dirty="0"/>
              <a:t>11</a:t>
            </a:r>
            <a:r>
              <a:rPr spc="-75" dirty="0"/>
              <a:t> </a:t>
            </a:r>
            <a:r>
              <a:rPr spc="-10" dirty="0"/>
              <a:t>запрещается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86749" y="2221407"/>
            <a:ext cx="1830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Запрещается: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01503" y="1725694"/>
            <a:ext cx="8177530" cy="677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70"/>
              </a:lnSpc>
              <a:spcBef>
                <a:spcPts val="95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выполнять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работу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несамостоятельно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7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общаться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другими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участниками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во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время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экзамена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аудитории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01503" y="2361202"/>
            <a:ext cx="6576059" cy="131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70"/>
              </a:lnSpc>
              <a:spcBef>
                <a:spcPts val="95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пересаживаться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495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свободно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перемещаться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по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аудитории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ППЭ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обмениваться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любыми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материалами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предметами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75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выносить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из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аудиторий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(ППЭ)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ЭМ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8146" y="4367053"/>
            <a:ext cx="21513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256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Запрещается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иметь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при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себе: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92889" y="4062120"/>
            <a:ext cx="6310630" cy="163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70"/>
              </a:lnSpc>
              <a:spcBef>
                <a:spcPts val="95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средства</a:t>
            </a:r>
            <a:r>
              <a:rPr sz="2200" spc="-9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50505"/>
                </a:solidFill>
                <a:latin typeface="Calibri"/>
                <a:cs typeface="Calibri"/>
              </a:rPr>
              <a:t>связи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spc="-20" dirty="0">
                <a:solidFill>
                  <a:srgbClr val="050505"/>
                </a:solidFill>
                <a:latin typeface="Calibri"/>
                <a:cs typeface="Calibri"/>
              </a:rPr>
              <a:t>электронно-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вычислительную</a:t>
            </a:r>
            <a:r>
              <a:rPr sz="2200" spc="70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технику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spc="-25" dirty="0">
                <a:solidFill>
                  <a:srgbClr val="050505"/>
                </a:solidFill>
                <a:latin typeface="Calibri"/>
                <a:cs typeface="Calibri"/>
              </a:rPr>
              <a:t>фото-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,</a:t>
            </a:r>
            <a:r>
              <a:rPr sz="2200" spc="-1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аудио-</a:t>
            </a:r>
            <a:r>
              <a:rPr sz="2200" spc="-2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и</a:t>
            </a:r>
            <a:r>
              <a:rPr sz="2200" spc="-1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видеоаппаратуру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495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  <a:tab pos="1912620" algn="l"/>
              </a:tabLst>
            </a:pP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справочные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	материалы,</a:t>
            </a:r>
            <a:r>
              <a:rPr sz="2200" spc="-114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письменные</a:t>
            </a:r>
            <a:r>
              <a:rPr sz="2200" spc="-100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заметки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ts val="257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иные</a:t>
            </a:r>
            <a:r>
              <a:rPr sz="2200" spc="-5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средства</a:t>
            </a:r>
            <a:r>
              <a:rPr sz="2200" spc="-6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хранения</a:t>
            </a:r>
            <a:r>
              <a:rPr sz="2200" spc="-6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и</a:t>
            </a:r>
            <a:r>
              <a:rPr sz="2200" spc="-5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50505"/>
                </a:solidFill>
                <a:latin typeface="Calibri"/>
                <a:cs typeface="Calibri"/>
              </a:rPr>
              <a:t>передачи</a:t>
            </a:r>
            <a:r>
              <a:rPr sz="2200" spc="-45" dirty="0">
                <a:solidFill>
                  <a:srgbClr val="05050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50505"/>
                </a:solidFill>
                <a:latin typeface="Calibri"/>
                <a:cs typeface="Calibri"/>
              </a:rPr>
              <a:t>информации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398" y="3886624"/>
            <a:ext cx="10300335" cy="0"/>
          </a:xfrm>
          <a:custGeom>
            <a:avLst/>
            <a:gdLst/>
            <a:ahLst/>
            <a:cxnLst/>
            <a:rect l="l" t="t" r="r" b="b"/>
            <a:pathLst>
              <a:path w="10300335">
                <a:moveTo>
                  <a:pt x="10299941" y="0"/>
                </a:moveTo>
                <a:lnTo>
                  <a:pt x="0" y="0"/>
                </a:lnTo>
              </a:path>
            </a:pathLst>
          </a:custGeom>
          <a:ln w="47625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8100059" cy="1231900"/>
            <a:chOff x="583691" y="481583"/>
            <a:chExt cx="8100059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3569195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4427" y="481583"/>
              <a:ext cx="167335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9307" y="481583"/>
              <a:ext cx="899147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39995" y="481583"/>
              <a:ext cx="4143754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Результаты</a:t>
            </a:r>
            <a:r>
              <a:rPr spc="-70" dirty="0"/>
              <a:t> </a:t>
            </a:r>
            <a:r>
              <a:rPr spc="-10" dirty="0"/>
              <a:t>ГИА-</a:t>
            </a:r>
            <a:r>
              <a:rPr dirty="0"/>
              <a:t>11</a:t>
            </a:r>
            <a:r>
              <a:rPr spc="-6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dirty="0"/>
              <a:t>2026</a:t>
            </a:r>
            <a:r>
              <a:rPr spc="-65" dirty="0"/>
              <a:t> </a:t>
            </a:r>
            <a:r>
              <a:rPr spc="-20" dirty="0"/>
              <a:t>году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31972" y="2669212"/>
            <a:ext cx="5304790" cy="2565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математике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профильного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уровня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 </a:t>
            </a:r>
            <a:r>
              <a:rPr sz="2000" b="1" dirty="0">
                <a:latin typeface="Calibri"/>
                <a:cs typeface="Calibri"/>
              </a:rPr>
              <a:t>40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95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физике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39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00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химии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39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00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информатике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44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95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биологии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39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00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истории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36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балла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00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географии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40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95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обществознанию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42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балла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0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литературе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40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балла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1972" y="5184260"/>
            <a:ext cx="6153150" cy="6102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  <a:tabLst>
                <a:tab pos="458470" algn="l"/>
                <a:tab pos="2121535" algn="l"/>
                <a:tab pos="3108960" algn="l"/>
                <a:tab pos="4669790" algn="l"/>
              </a:tabLst>
            </a:pPr>
            <a:r>
              <a:rPr sz="2000" spc="-25" dirty="0">
                <a:latin typeface="Calibri"/>
                <a:cs typeface="Calibri"/>
              </a:rPr>
              <a:t>по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иностранным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языкам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(английский,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-10" dirty="0">
                <a:latin typeface="Calibri"/>
                <a:cs typeface="Calibri"/>
              </a:rPr>
              <a:t>французский, </a:t>
            </a:r>
            <a:r>
              <a:rPr sz="2000" dirty="0">
                <a:latin typeface="Calibri"/>
                <a:cs typeface="Calibri"/>
              </a:rPr>
              <a:t>немецкий,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испанский,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китайский)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30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9351" y="2506708"/>
            <a:ext cx="33610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получения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аттестата: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2165" y="3079784"/>
            <a:ext cx="3481070" cy="188213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русскому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языку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40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0"/>
              </a:lnSpc>
              <a:spcBef>
                <a:spcPts val="1010"/>
              </a:spcBef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математике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базового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уровня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0"/>
              </a:lnSpc>
            </a:pP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отметка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«3»</a:t>
            </a:r>
            <a:r>
              <a:rPr sz="2000" spc="-2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 marR="361950">
              <a:lnSpc>
                <a:spcPts val="2210"/>
              </a:lnSpc>
              <a:spcBef>
                <a:spcPts val="1230"/>
              </a:spcBef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математике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профильного </a:t>
            </a:r>
            <a:r>
              <a:rPr sz="2000" dirty="0">
                <a:latin typeface="Calibri"/>
                <a:cs typeface="Calibri"/>
              </a:rPr>
              <a:t>уровня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27</a:t>
            </a:r>
            <a:r>
              <a:rPr sz="2000" b="1" spc="-10" dirty="0">
                <a:latin typeface="Calibri"/>
                <a:cs typeface="Calibri"/>
              </a:rPr>
              <a:t> баллов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2620" y="1477505"/>
            <a:ext cx="9885045" cy="124206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Минимальное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количество</a:t>
            </a:r>
            <a:r>
              <a:rPr sz="2400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баллов</a:t>
            </a:r>
            <a:r>
              <a:rPr sz="2400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ЕГЭ</a:t>
            </a:r>
            <a:r>
              <a:rPr sz="24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400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стобалльной</a:t>
            </a:r>
            <a:r>
              <a:rPr sz="2400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системе</a:t>
            </a:r>
            <a:r>
              <a:rPr sz="2400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оценивания:</a:t>
            </a:r>
            <a:endParaRPr sz="2400">
              <a:latin typeface="Calibri"/>
              <a:cs typeface="Calibri"/>
            </a:endParaRPr>
          </a:p>
          <a:p>
            <a:pPr marL="5309870">
              <a:lnSpc>
                <a:spcPts val="2835"/>
              </a:lnSpc>
              <a:spcBef>
                <a:spcPts val="755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поступления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ВУЗ:</a:t>
            </a:r>
            <a:endParaRPr sz="2400">
              <a:latin typeface="Calibri"/>
              <a:cs typeface="Calibri"/>
            </a:endParaRPr>
          </a:p>
          <a:p>
            <a:pPr marL="4192270">
              <a:lnSpc>
                <a:spcPts val="2355"/>
              </a:lnSpc>
            </a:pPr>
            <a:r>
              <a:rPr sz="2000" dirty="0">
                <a:latin typeface="Calibri"/>
                <a:cs typeface="Calibri"/>
              </a:rPr>
              <a:t>по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русскому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языку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42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баллов</a:t>
            </a:r>
            <a:r>
              <a:rPr sz="2000" spc="-10" dirty="0"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53941" y="433501"/>
            <a:ext cx="1578394" cy="11888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1752" y="461771"/>
            <a:ext cx="7909559" cy="1231900"/>
            <a:chOff x="301752" y="461771"/>
            <a:chExt cx="7909559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752" y="461771"/>
              <a:ext cx="6853426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6707" y="461771"/>
              <a:ext cx="1784603" cy="12313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5" dirty="0">
                <a:latin typeface="Verdana"/>
                <a:cs typeface="Verdana"/>
              </a:rPr>
              <a:t>Порядок</a:t>
            </a:r>
            <a:r>
              <a:rPr spc="-290" dirty="0">
                <a:latin typeface="Verdana"/>
                <a:cs typeface="Verdana"/>
              </a:rPr>
              <a:t> </a:t>
            </a:r>
            <a:r>
              <a:rPr spc="-385" dirty="0">
                <a:latin typeface="Verdana"/>
                <a:cs typeface="Verdana"/>
              </a:rPr>
              <a:t>проведения</a:t>
            </a:r>
            <a:r>
              <a:rPr spc="-280" dirty="0">
                <a:latin typeface="Verdana"/>
                <a:cs typeface="Verdana"/>
              </a:rPr>
              <a:t> </a:t>
            </a:r>
            <a:r>
              <a:rPr spc="-590" dirty="0">
                <a:latin typeface="Verdana"/>
                <a:cs typeface="Verdana"/>
              </a:rPr>
              <a:t>ГИА</a:t>
            </a:r>
          </a:p>
        </p:txBody>
      </p:sp>
      <p:sp>
        <p:nvSpPr>
          <p:cNvPr id="6" name="object 6"/>
          <p:cNvSpPr/>
          <p:nvPr/>
        </p:nvSpPr>
        <p:spPr>
          <a:xfrm>
            <a:off x="6996023" y="1938229"/>
            <a:ext cx="0" cy="3736340"/>
          </a:xfrm>
          <a:custGeom>
            <a:avLst/>
            <a:gdLst/>
            <a:ahLst/>
            <a:cxnLst/>
            <a:rect l="l" t="t" r="r" b="b"/>
            <a:pathLst>
              <a:path h="3736340">
                <a:moveTo>
                  <a:pt x="0" y="0"/>
                </a:moveTo>
                <a:lnTo>
                  <a:pt x="0" y="3736086"/>
                </a:lnTo>
              </a:path>
            </a:pathLst>
          </a:custGeom>
          <a:ln w="47625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23648" y="2981849"/>
            <a:ext cx="1232535" cy="1673860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1505"/>
              </a:spcBef>
            </a:pPr>
            <a:r>
              <a:rPr sz="2800" b="1" u="heavy" spc="-315" dirty="0">
                <a:solidFill>
                  <a:srgbClr val="970715"/>
                </a:solidFill>
                <a:uFill>
                  <a:solidFill>
                    <a:srgbClr val="970715"/>
                  </a:solidFill>
                </a:uFill>
                <a:latin typeface="Verdana"/>
                <a:cs typeface="Verdana"/>
              </a:rPr>
              <a:t>ЕГЭ</a:t>
            </a:r>
            <a:endParaRPr sz="2800">
              <a:latin typeface="Verdana"/>
              <a:cs typeface="Verdana"/>
            </a:endParaRPr>
          </a:p>
          <a:p>
            <a:pPr marL="12700" marR="5080" indent="394335">
              <a:lnSpc>
                <a:spcPct val="100000"/>
              </a:lnSpc>
              <a:spcBef>
                <a:spcPts val="1010"/>
              </a:spcBef>
            </a:pPr>
            <a:r>
              <a:rPr sz="2000" b="1" spc="-25" dirty="0">
                <a:latin typeface="Calibri"/>
                <a:cs typeface="Calibri"/>
              </a:rPr>
              <a:t>все </a:t>
            </a:r>
            <a:r>
              <a:rPr sz="2000" spc="-10" dirty="0">
                <a:latin typeface="Calibri"/>
                <a:cs typeface="Calibri"/>
              </a:rPr>
              <a:t>категории участников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67156" y="2973694"/>
            <a:ext cx="3248660" cy="287147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R="305435" algn="ctr">
              <a:lnSpc>
                <a:spcPct val="100000"/>
              </a:lnSpc>
              <a:spcBef>
                <a:spcPts val="1540"/>
              </a:spcBef>
            </a:pPr>
            <a:r>
              <a:rPr sz="2800" b="1" u="heavy" spc="-340" dirty="0">
                <a:solidFill>
                  <a:srgbClr val="970715"/>
                </a:solidFill>
                <a:uFill>
                  <a:solidFill>
                    <a:srgbClr val="970715"/>
                  </a:solidFill>
                </a:uFill>
                <a:latin typeface="Verdana"/>
                <a:cs typeface="Verdana"/>
              </a:rPr>
              <a:t>ГВЭ</a:t>
            </a:r>
            <a:endParaRPr sz="2800">
              <a:latin typeface="Verdana"/>
              <a:cs typeface="Verdana"/>
            </a:endParaRPr>
          </a:p>
          <a:p>
            <a:pPr marL="184150" indent="-171450">
              <a:lnSpc>
                <a:spcPct val="100000"/>
              </a:lnSpc>
              <a:spcBef>
                <a:spcPts val="1040"/>
              </a:spcBef>
              <a:buFont typeface="Wingdings"/>
              <a:buChar char=""/>
              <a:tabLst>
                <a:tab pos="184150" algn="l"/>
              </a:tabLst>
            </a:pPr>
            <a:r>
              <a:rPr sz="2000" dirty="0">
                <a:latin typeface="Calibri"/>
                <a:cs typeface="Calibri"/>
              </a:rPr>
              <a:t>обучающиеся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25" dirty="0">
                <a:latin typeface="Calibri"/>
                <a:cs typeface="Calibri"/>
              </a:rPr>
              <a:t> ОВЗ</a:t>
            </a:r>
            <a:endParaRPr sz="2000">
              <a:latin typeface="Calibri"/>
              <a:cs typeface="Calibri"/>
            </a:endParaRPr>
          </a:p>
          <a:p>
            <a:pPr marL="184150" indent="-171450">
              <a:lnSpc>
                <a:spcPct val="100000"/>
              </a:lnSpc>
              <a:buFont typeface="Wingdings"/>
              <a:buChar char=""/>
              <a:tabLst>
                <a:tab pos="184150" algn="l"/>
              </a:tabLst>
            </a:pPr>
            <a:r>
              <a:rPr sz="2000" spc="-20" dirty="0">
                <a:latin typeface="Calibri"/>
                <a:cs typeface="Calibri"/>
              </a:rPr>
              <a:t>дети-</a:t>
            </a:r>
            <a:r>
              <a:rPr sz="2000" dirty="0">
                <a:latin typeface="Calibri"/>
                <a:cs typeface="Calibri"/>
              </a:rPr>
              <a:t>инвалиды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инвалиды</a:t>
            </a:r>
            <a:endParaRPr sz="2000">
              <a:latin typeface="Calibri"/>
              <a:cs typeface="Calibri"/>
            </a:endParaRPr>
          </a:p>
          <a:p>
            <a:pPr marL="183515" marR="5080" indent="-171450">
              <a:lnSpc>
                <a:spcPct val="100000"/>
              </a:lnSpc>
              <a:buFont typeface="Wingdings"/>
              <a:buChar char=""/>
              <a:tabLst>
                <a:tab pos="184785" algn="l"/>
              </a:tabLst>
            </a:pPr>
            <a:r>
              <a:rPr sz="2000" dirty="0">
                <a:latin typeface="Calibri"/>
                <a:cs typeface="Calibri"/>
              </a:rPr>
              <a:t>обучающиеся,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прибывшие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с 	</a:t>
            </a:r>
            <a:r>
              <a:rPr sz="2000" spc="-10" dirty="0">
                <a:latin typeface="Calibri"/>
                <a:cs typeface="Calibri"/>
              </a:rPr>
              <a:t>территорий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ДНР,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ЛНР, 	</a:t>
            </a:r>
            <a:r>
              <a:rPr sz="2000" spc="-10" dirty="0">
                <a:latin typeface="Calibri"/>
                <a:cs typeface="Calibri"/>
              </a:rPr>
              <a:t>Херсонской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Запорожской 	областей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(2024/2025, 	2025/2026)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6602" y="3177781"/>
            <a:ext cx="415233" cy="409536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774413" y="2709578"/>
            <a:ext cx="2832100" cy="878205"/>
            <a:chOff x="1774413" y="2709578"/>
            <a:chExt cx="2832100" cy="878205"/>
          </a:xfrm>
        </p:grpSpPr>
        <p:sp>
          <p:nvSpPr>
            <p:cNvPr id="11" name="object 11"/>
            <p:cNvSpPr/>
            <p:nvPr/>
          </p:nvSpPr>
          <p:spPr>
            <a:xfrm>
              <a:off x="1835428" y="2712753"/>
              <a:ext cx="1400810" cy="403860"/>
            </a:xfrm>
            <a:custGeom>
              <a:avLst/>
              <a:gdLst/>
              <a:ahLst/>
              <a:cxnLst/>
              <a:rect l="l" t="t" r="r" b="b"/>
              <a:pathLst>
                <a:path w="1400810" h="403860">
                  <a:moveTo>
                    <a:pt x="1400721" y="0"/>
                  </a:moveTo>
                  <a:lnTo>
                    <a:pt x="0" y="403453"/>
                  </a:lnTo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74413" y="3076073"/>
              <a:ext cx="83820" cy="73660"/>
            </a:xfrm>
            <a:custGeom>
              <a:avLst/>
              <a:gdLst/>
              <a:ahLst/>
              <a:cxnLst/>
              <a:rect l="l" t="t" r="r" b="b"/>
              <a:pathLst>
                <a:path w="83819" h="73660">
                  <a:moveTo>
                    <a:pt x="62674" y="0"/>
                  </a:moveTo>
                  <a:lnTo>
                    <a:pt x="0" y="57708"/>
                  </a:lnTo>
                  <a:lnTo>
                    <a:pt x="83769" y="73228"/>
                  </a:lnTo>
                  <a:lnTo>
                    <a:pt x="626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6149" y="2712753"/>
              <a:ext cx="1310640" cy="445134"/>
            </a:xfrm>
            <a:custGeom>
              <a:avLst/>
              <a:gdLst/>
              <a:ahLst/>
              <a:cxnLst/>
              <a:rect l="l" t="t" r="r" b="b"/>
              <a:pathLst>
                <a:path w="1310639" h="445135">
                  <a:moveTo>
                    <a:pt x="0" y="0"/>
                  </a:moveTo>
                  <a:lnTo>
                    <a:pt x="1310220" y="444614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22108" y="3117209"/>
              <a:ext cx="84455" cy="72390"/>
            </a:xfrm>
            <a:custGeom>
              <a:avLst/>
              <a:gdLst/>
              <a:ahLst/>
              <a:cxnLst/>
              <a:rect l="l" t="t" r="r" b="b"/>
              <a:pathLst>
                <a:path w="84454" h="72389">
                  <a:moveTo>
                    <a:pt x="24485" y="0"/>
                  </a:moveTo>
                  <a:lnTo>
                    <a:pt x="0" y="72161"/>
                  </a:lnTo>
                  <a:lnTo>
                    <a:pt x="84391" y="60566"/>
                  </a:lnTo>
                  <a:lnTo>
                    <a:pt x="244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9586" y="3177781"/>
              <a:ext cx="415226" cy="40953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79578" y="1706943"/>
            <a:ext cx="4593590" cy="4255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ts val="23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Обязательные</a:t>
            </a:r>
            <a:r>
              <a:rPr sz="20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предметы: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ts val="2200"/>
              </a:lnSpc>
            </a:pPr>
            <a:r>
              <a:rPr sz="2000" dirty="0">
                <a:latin typeface="Calibri"/>
                <a:cs typeface="Calibri"/>
              </a:rPr>
              <a:t>Русский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язык</a:t>
            </a:r>
            <a:endParaRPr sz="2000">
              <a:latin typeface="Calibri"/>
              <a:cs typeface="Calibri"/>
            </a:endParaRPr>
          </a:p>
          <a:p>
            <a:pPr marL="12700" marR="704215" algn="just">
              <a:lnSpc>
                <a:spcPct val="958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Математика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(базовый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уровень)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или </a:t>
            </a:r>
            <a:r>
              <a:rPr sz="2000" spc="-10" dirty="0">
                <a:latin typeface="Calibri"/>
                <a:cs typeface="Calibri"/>
              </a:rPr>
              <a:t>Математика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(профильный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уровень)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Предметы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выбору: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00"/>
              </a:lnSpc>
            </a:pPr>
            <a:r>
              <a:rPr sz="2000" spc="-10" dirty="0">
                <a:latin typeface="Calibri"/>
                <a:cs typeface="Calibri"/>
              </a:rPr>
              <a:t>История</a:t>
            </a:r>
            <a:endParaRPr sz="2000">
              <a:latin typeface="Calibri"/>
              <a:cs typeface="Calibri"/>
            </a:endParaRPr>
          </a:p>
          <a:p>
            <a:pPr marL="12700" marR="2725420">
              <a:lnSpc>
                <a:spcPts val="2200"/>
              </a:lnSpc>
              <a:spcBef>
                <a:spcPts val="140"/>
              </a:spcBef>
            </a:pPr>
            <a:r>
              <a:rPr sz="2000" spc="-10" dirty="0">
                <a:latin typeface="Calibri"/>
                <a:cs typeface="Calibri"/>
              </a:rPr>
              <a:t>Обществознание Физика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055"/>
              </a:lnSpc>
            </a:pPr>
            <a:r>
              <a:rPr sz="2000" spc="-10" dirty="0">
                <a:latin typeface="Calibri"/>
                <a:cs typeface="Calibri"/>
              </a:rPr>
              <a:t>Химия</a:t>
            </a:r>
            <a:endParaRPr sz="2000">
              <a:latin typeface="Calibri"/>
              <a:cs typeface="Calibri"/>
            </a:endParaRPr>
          </a:p>
          <a:p>
            <a:pPr marL="12700" marR="3080385">
              <a:lnSpc>
                <a:spcPct val="917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Биология География Литература Информатика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180"/>
              </a:lnSpc>
              <a:spcBef>
                <a:spcPts val="35"/>
              </a:spcBef>
            </a:pPr>
            <a:r>
              <a:rPr sz="2000" dirty="0">
                <a:latin typeface="Calibri"/>
                <a:cs typeface="Calibri"/>
              </a:rPr>
              <a:t>Иностранные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языки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</a:t>
            </a:r>
            <a:r>
              <a:rPr sz="1600" spc="-10" dirty="0">
                <a:latin typeface="Calibri"/>
                <a:cs typeface="Calibri"/>
              </a:rPr>
              <a:t>английский,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французский, </a:t>
            </a:r>
            <a:r>
              <a:rPr sz="1600" dirty="0">
                <a:latin typeface="Calibri"/>
                <a:cs typeface="Calibri"/>
              </a:rPr>
              <a:t>немецкий,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испанский,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китайский)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4216" y="1394133"/>
            <a:ext cx="10937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Утверждён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приказом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Минпросвещения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РФ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Федеральной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службы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надзору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сфере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образования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4216" y="1602851"/>
            <a:ext cx="3537585" cy="106362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000" dirty="0">
                <a:latin typeface="Calibri"/>
                <a:cs typeface="Calibri"/>
              </a:rPr>
              <a:t>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науки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от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04.04.2023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№233/552</a:t>
            </a:r>
            <a:endParaRPr sz="2000">
              <a:latin typeface="Calibri"/>
              <a:cs typeface="Calibri"/>
            </a:endParaRPr>
          </a:p>
          <a:p>
            <a:pPr marL="1809750">
              <a:lnSpc>
                <a:spcPct val="100000"/>
              </a:lnSpc>
              <a:spcBef>
                <a:spcPts val="930"/>
              </a:spcBef>
            </a:pPr>
            <a:r>
              <a:rPr sz="3600" b="1" spc="-405" dirty="0">
                <a:solidFill>
                  <a:srgbClr val="C00000"/>
                </a:solidFill>
                <a:latin typeface="Verdana"/>
                <a:cs typeface="Verdana"/>
              </a:rPr>
              <a:t>ГИА-</a:t>
            </a:r>
            <a:r>
              <a:rPr sz="3600" b="1" spc="-590" dirty="0">
                <a:solidFill>
                  <a:srgbClr val="C00000"/>
                </a:solidFill>
                <a:latin typeface="Verdana"/>
                <a:cs typeface="Verdana"/>
              </a:rPr>
              <a:t>11</a:t>
            </a:r>
            <a:endParaRPr sz="3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5252085" cy="1231900"/>
            <a:chOff x="583691" y="481583"/>
            <a:chExt cx="525208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3569195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4427" y="481583"/>
              <a:ext cx="167335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9307" y="481583"/>
              <a:ext cx="899147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39995" y="481583"/>
              <a:ext cx="1295399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Результаты</a:t>
            </a:r>
            <a:r>
              <a:rPr spc="-180" dirty="0"/>
              <a:t> </a:t>
            </a:r>
            <a:r>
              <a:rPr spc="-10" dirty="0"/>
              <a:t>ГИА-</a:t>
            </a:r>
            <a:r>
              <a:rPr spc="-25" dirty="0"/>
              <a:t>11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49115" y="1703864"/>
            <a:ext cx="9295130" cy="3703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0405" marR="9906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ПРОВЕРКА</a:t>
            </a:r>
            <a:r>
              <a:rPr sz="24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развернутых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ответов</a:t>
            </a:r>
            <a:r>
              <a:rPr sz="24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экзаменационных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работ </a:t>
            </a:r>
            <a:r>
              <a:rPr sz="2400" spc="-10" dirty="0">
                <a:latin typeface="Calibri"/>
                <a:cs typeface="Calibri"/>
              </a:rPr>
              <a:t>проводится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предметными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комиссиями,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созданными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на </a:t>
            </a:r>
            <a:r>
              <a:rPr sz="2400" dirty="0">
                <a:latin typeface="Calibri"/>
                <a:cs typeface="Calibri"/>
              </a:rPr>
              <a:t>региональном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уровне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каждому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учебному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предмету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Calibri"/>
              <a:cs typeface="Calibri"/>
            </a:endParaRPr>
          </a:p>
          <a:p>
            <a:pPr marR="288925" algn="ctr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Ознакомление</a:t>
            </a:r>
            <a:r>
              <a:rPr sz="2400" dirty="0">
                <a:latin typeface="Calibri"/>
                <a:cs typeface="Calibri"/>
              </a:rPr>
              <a:t> с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результатами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экзаменов</a:t>
            </a:r>
            <a:endParaRPr sz="2400">
              <a:latin typeface="Calibri"/>
              <a:cs typeface="Calibri"/>
            </a:endParaRPr>
          </a:p>
          <a:p>
            <a:pPr marR="289560" algn="ctr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образовательной</a:t>
            </a:r>
            <a:r>
              <a:rPr sz="24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организации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под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подпись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Познакомиться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образами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работ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результатами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их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проверки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можно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специализированном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портале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ознакомления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результатами ГИА-</a:t>
            </a:r>
            <a:r>
              <a:rPr sz="2400" spc="-25" dirty="0">
                <a:latin typeface="Calibri"/>
                <a:cs typeface="Calibri"/>
              </a:rPr>
              <a:t>11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5252085" cy="1231900"/>
            <a:chOff x="583691" y="481583"/>
            <a:chExt cx="525208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3569195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4427" y="481583"/>
              <a:ext cx="167335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9307" y="481583"/>
              <a:ext cx="899147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39995" y="481583"/>
              <a:ext cx="1295399" cy="123139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Результаты</a:t>
            </a:r>
            <a:r>
              <a:rPr spc="-180" dirty="0"/>
              <a:t> </a:t>
            </a:r>
            <a:r>
              <a:rPr spc="-10" dirty="0"/>
              <a:t>ГИА-</a:t>
            </a:r>
            <a:r>
              <a:rPr spc="-25" dirty="0"/>
              <a:t>11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97581" y="1889066"/>
            <a:ext cx="7429500" cy="3162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61489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Подача</a:t>
            </a:r>
            <a:r>
              <a:rPr sz="2800" b="1" spc="-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апелляций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нарушении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установленного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порядка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проведения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ГИА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день</a:t>
            </a:r>
            <a:r>
              <a:rPr sz="2400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проведения</a:t>
            </a:r>
            <a:r>
              <a:rPr sz="2400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экзамена</a:t>
            </a:r>
            <a:r>
              <a:rPr sz="2400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400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выхода</a:t>
            </a:r>
            <a:r>
              <a:rPr sz="2400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из</a:t>
            </a:r>
            <a:r>
              <a:rPr sz="2400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25" dirty="0">
                <a:solidFill>
                  <a:srgbClr val="C00000"/>
                </a:solidFill>
                <a:latin typeface="Calibri"/>
                <a:cs typeface="Calibri"/>
              </a:rPr>
              <a:t>ППЭ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sz="2400">
              <a:latin typeface="Calibri"/>
              <a:cs typeface="Calibri"/>
            </a:endParaRPr>
          </a:p>
          <a:p>
            <a:pPr marR="142240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О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несогласии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выставленными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баллами</a:t>
            </a:r>
            <a:endParaRPr sz="2400">
              <a:latin typeface="Calibri"/>
              <a:cs typeface="Calibri"/>
            </a:endParaRPr>
          </a:p>
          <a:p>
            <a:pPr marL="143510" marR="288925" algn="ctr">
              <a:lnSpc>
                <a:spcPct val="100000"/>
              </a:lnSpc>
            </a:pP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течение</a:t>
            </a:r>
            <a:r>
              <a:rPr sz="2400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20" dirty="0">
                <a:solidFill>
                  <a:srgbClr val="C00000"/>
                </a:solidFill>
                <a:latin typeface="Calibri"/>
                <a:cs typeface="Calibri"/>
              </a:rPr>
              <a:t>2-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х</a:t>
            </a:r>
            <a:r>
              <a:rPr sz="2400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дней</a:t>
            </a:r>
            <a:r>
              <a:rPr sz="2400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C00000"/>
                </a:solidFill>
                <a:latin typeface="Calibri"/>
                <a:cs typeface="Calibri"/>
              </a:rPr>
              <a:t>после</a:t>
            </a:r>
            <a:r>
              <a:rPr sz="2400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объявления</a:t>
            </a:r>
            <a:r>
              <a:rPr sz="2400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результатов</a:t>
            </a:r>
            <a:r>
              <a:rPr sz="2400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50" dirty="0">
                <a:solidFill>
                  <a:srgbClr val="C00000"/>
                </a:solidFill>
                <a:latin typeface="Calibri"/>
                <a:cs typeface="Calibri"/>
              </a:rPr>
              <a:t>в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образовательную</a:t>
            </a:r>
            <a:r>
              <a:rPr sz="2400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C00000"/>
                </a:solidFill>
                <a:latin typeface="Calibri"/>
                <a:cs typeface="Calibri"/>
              </a:rPr>
              <a:t>организацию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7871" y="2540977"/>
            <a:ext cx="933812" cy="93380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7867" y="3909840"/>
            <a:ext cx="933815" cy="9338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179831"/>
            <a:ext cx="11210925" cy="1835150"/>
            <a:chOff x="583691" y="179831"/>
            <a:chExt cx="11210925" cy="18351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179831"/>
              <a:ext cx="6914385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69607" y="179831"/>
              <a:ext cx="899147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0295" y="179831"/>
              <a:ext cx="4853939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3691" y="783335"/>
              <a:ext cx="2734055" cy="12313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89276" y="783335"/>
              <a:ext cx="7856218" cy="123139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1038288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Влияние</a:t>
            </a:r>
            <a:r>
              <a:rPr spc="-65" dirty="0"/>
              <a:t> </a:t>
            </a:r>
            <a:r>
              <a:rPr spc="-25" dirty="0"/>
              <a:t>результатов</a:t>
            </a:r>
            <a:r>
              <a:rPr spc="-65" dirty="0"/>
              <a:t> </a:t>
            </a:r>
            <a:r>
              <a:rPr spc="-10" dirty="0"/>
              <a:t>ГИА-</a:t>
            </a:r>
            <a:r>
              <a:rPr dirty="0"/>
              <a:t>11</a:t>
            </a:r>
            <a:r>
              <a:rPr spc="-65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spc="-10" dirty="0"/>
              <a:t>получение </a:t>
            </a:r>
            <a:r>
              <a:rPr dirty="0"/>
              <a:t>медали</a:t>
            </a:r>
            <a:r>
              <a:rPr spc="-85" dirty="0"/>
              <a:t> </a:t>
            </a:r>
            <a:r>
              <a:rPr dirty="0">
                <a:solidFill>
                  <a:srgbClr val="C00000"/>
                </a:solidFill>
              </a:rPr>
              <a:t>«За</a:t>
            </a:r>
            <a:r>
              <a:rPr spc="-70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особые</a:t>
            </a:r>
            <a:r>
              <a:rPr spc="-7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успехи</a:t>
            </a:r>
            <a:r>
              <a:rPr spc="-105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в</a:t>
            </a:r>
            <a:r>
              <a:rPr spc="-60" dirty="0">
                <a:solidFill>
                  <a:srgbClr val="C00000"/>
                </a:solidFill>
              </a:rPr>
              <a:t> </a:t>
            </a:r>
            <a:r>
              <a:rPr spc="-10" dirty="0">
                <a:solidFill>
                  <a:srgbClr val="C00000"/>
                </a:solidFill>
              </a:rPr>
              <a:t>учении»</a:t>
            </a: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73086" y="2015199"/>
            <a:ext cx="3384242" cy="181419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73086" y="3923107"/>
            <a:ext cx="3385240" cy="162355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10908" y="2704242"/>
            <a:ext cx="1425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I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степени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0908" y="4421822"/>
            <a:ext cx="1520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II</a:t>
            </a:r>
            <a:r>
              <a:rPr sz="2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степени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38250" y="2217879"/>
            <a:ext cx="520382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итоговые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отметки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«отлично»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всем</a:t>
            </a:r>
            <a:endParaRPr sz="20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предметам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70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баллов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выше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русскому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языку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70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баллов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выше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любому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из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сдаваемых</a:t>
            </a:r>
            <a:endParaRPr sz="20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предметов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ИЛИ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«5»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математике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(база)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38250" y="3951702"/>
            <a:ext cx="52038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итоговые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отметки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«отлично»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1-</a:t>
            </a:r>
            <a:r>
              <a:rPr sz="2000" b="1" spc="-50" dirty="0"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предметам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«хорошо»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60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баллов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выше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русскому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языку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lr>
                <a:srgbClr val="843C0C"/>
              </a:buClr>
              <a:buFont typeface="Wingdings"/>
              <a:buChar char="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60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баллов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выше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любому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из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сдаваемых</a:t>
            </a:r>
            <a:endParaRPr sz="20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предметов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ИЛИ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«5»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по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математике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(база)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576" y="1185557"/>
            <a:ext cx="5949950" cy="4403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5895" marR="136969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Срок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подачи</a:t>
            </a:r>
            <a:r>
              <a:rPr sz="24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заявления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февраля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2026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endParaRPr sz="2400">
              <a:latin typeface="Calibri"/>
              <a:cs typeface="Calibri"/>
            </a:endParaRPr>
          </a:p>
          <a:p>
            <a:pPr marL="69215" algn="ctr">
              <a:lnSpc>
                <a:spcPct val="100000"/>
              </a:lnSpc>
              <a:spcBef>
                <a:spcPts val="25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0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свою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образовательную</a:t>
            </a:r>
            <a:r>
              <a:rPr sz="20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организацию</a:t>
            </a:r>
            <a:endParaRPr sz="2000">
              <a:latin typeface="Calibri"/>
              <a:cs typeface="Calibri"/>
            </a:endParaRPr>
          </a:p>
          <a:p>
            <a:pPr marL="12700" marR="5080" indent="-635">
              <a:lnSpc>
                <a:spcPct val="100000"/>
              </a:lnSpc>
              <a:spcBef>
                <a:spcPts val="2280"/>
              </a:spcBef>
            </a:pPr>
            <a:r>
              <a:rPr sz="2000" b="1" dirty="0">
                <a:latin typeface="Calibri"/>
                <a:cs typeface="Calibri"/>
              </a:rPr>
              <a:t>Изменение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дополнение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перечня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предметов</a:t>
            </a:r>
            <a:r>
              <a:rPr sz="2000" spc="-10" dirty="0">
                <a:latin typeface="Calibri"/>
                <a:cs typeface="Calibri"/>
              </a:rPr>
              <a:t>, указанных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заявлении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экзаменов,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формы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сроков </a:t>
            </a:r>
            <a:r>
              <a:rPr sz="2000" dirty="0">
                <a:latin typeface="Calibri"/>
                <a:cs typeface="Calibri"/>
              </a:rPr>
              <a:t>участия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возможно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только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наличии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уважительных </a:t>
            </a:r>
            <a:r>
              <a:rPr sz="2000" dirty="0">
                <a:latin typeface="Calibri"/>
                <a:cs typeface="Calibri"/>
              </a:rPr>
              <a:t>причин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(болезни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или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иных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обстоятельств), подтвержденных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документально.</a:t>
            </a:r>
            <a:endParaRPr sz="2000">
              <a:latin typeface="Calibri"/>
              <a:cs typeface="Calibri"/>
            </a:endParaRPr>
          </a:p>
          <a:p>
            <a:pPr marL="12700" marR="558800">
              <a:lnSpc>
                <a:spcPct val="100000"/>
              </a:lnSpc>
              <a:spcBef>
                <a:spcPts val="2405"/>
              </a:spcBef>
            </a:pPr>
            <a:r>
              <a:rPr sz="2000" dirty="0">
                <a:latin typeface="Calibri"/>
                <a:cs typeface="Calibri"/>
              </a:rPr>
              <a:t>В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этом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случае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обучающиеся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подают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заявления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в </a:t>
            </a:r>
            <a:r>
              <a:rPr sz="2000" spc="-10" dirty="0">
                <a:latin typeface="Calibri"/>
                <a:cs typeface="Calibri"/>
              </a:rPr>
              <a:t>государственную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экзаменационную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комиссию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не </a:t>
            </a:r>
            <a:r>
              <a:rPr sz="2000" dirty="0">
                <a:latin typeface="Calibri"/>
                <a:cs typeface="Calibri"/>
              </a:rPr>
              <a:t>позднее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чем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за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две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недели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до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начала соответствующего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экзамена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692" y="166116"/>
            <a:ext cx="5076442" cy="123139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294513"/>
            <a:ext cx="43745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Заявление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spc="-25" dirty="0"/>
              <a:t>ГИА</a:t>
            </a:r>
          </a:p>
        </p:txBody>
      </p:sp>
      <p:sp>
        <p:nvSpPr>
          <p:cNvPr id="5" name="object 5"/>
          <p:cNvSpPr/>
          <p:nvPr/>
        </p:nvSpPr>
        <p:spPr>
          <a:xfrm>
            <a:off x="6996023" y="1802921"/>
            <a:ext cx="0" cy="3736340"/>
          </a:xfrm>
          <a:custGeom>
            <a:avLst/>
            <a:gdLst/>
            <a:ahLst/>
            <a:cxnLst/>
            <a:rect l="l" t="t" r="r" b="b"/>
            <a:pathLst>
              <a:path h="3736340">
                <a:moveTo>
                  <a:pt x="0" y="0"/>
                </a:moveTo>
                <a:lnTo>
                  <a:pt x="0" y="3736086"/>
                </a:lnTo>
              </a:path>
            </a:pathLst>
          </a:custGeom>
          <a:ln w="47625"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ts val="2300"/>
              </a:lnSpc>
              <a:spcBef>
                <a:spcPts val="105"/>
              </a:spcBef>
            </a:pPr>
            <a:r>
              <a:rPr spc="-10" dirty="0"/>
              <a:t>Обязательные</a:t>
            </a:r>
            <a:r>
              <a:rPr spc="-25" dirty="0"/>
              <a:t> </a:t>
            </a:r>
            <a:r>
              <a:rPr spc="-10" dirty="0"/>
              <a:t>предметы:</a:t>
            </a:r>
          </a:p>
          <a:p>
            <a:pPr marL="12700" algn="just">
              <a:lnSpc>
                <a:spcPts val="2200"/>
              </a:lnSpc>
            </a:pP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Русский</a:t>
            </a:r>
            <a:r>
              <a:rPr b="0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20" dirty="0">
                <a:solidFill>
                  <a:srgbClr val="000000"/>
                </a:solidFill>
                <a:latin typeface="Calibri"/>
                <a:cs typeface="Calibri"/>
              </a:rPr>
              <a:t>язык</a:t>
            </a:r>
          </a:p>
          <a:p>
            <a:pPr marL="12700" marR="704215" algn="just">
              <a:lnSpc>
                <a:spcPct val="95800"/>
              </a:lnSpc>
              <a:spcBef>
                <a:spcPts val="5"/>
              </a:spcBef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Математика</a:t>
            </a:r>
            <a:r>
              <a:rPr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(базовый</a:t>
            </a:r>
            <a:r>
              <a:rPr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уровень)</a:t>
            </a:r>
            <a:r>
              <a:rPr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25" dirty="0">
                <a:solidFill>
                  <a:srgbClr val="000000"/>
                </a:solidFill>
                <a:latin typeface="Calibri"/>
                <a:cs typeface="Calibri"/>
              </a:rPr>
              <a:t>или 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Математика</a:t>
            </a:r>
            <a:r>
              <a:rPr b="0" spc="-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(профильный</a:t>
            </a:r>
            <a:r>
              <a:rPr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уровень) </a:t>
            </a:r>
            <a:r>
              <a:rPr dirty="0"/>
              <a:t>Предметы</a:t>
            </a:r>
            <a:r>
              <a:rPr spc="-55" dirty="0"/>
              <a:t> </a:t>
            </a:r>
            <a:r>
              <a:rPr dirty="0"/>
              <a:t>по</a:t>
            </a:r>
            <a:r>
              <a:rPr spc="-45" dirty="0"/>
              <a:t> </a:t>
            </a:r>
            <a:r>
              <a:rPr spc="-10" dirty="0"/>
              <a:t>выбору:</a:t>
            </a:r>
          </a:p>
          <a:p>
            <a:pPr marL="12700">
              <a:lnSpc>
                <a:spcPts val="2100"/>
              </a:lnSpc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История</a:t>
            </a:r>
          </a:p>
          <a:p>
            <a:pPr marL="12700" marR="2725420">
              <a:lnSpc>
                <a:spcPts val="2200"/>
              </a:lnSpc>
              <a:spcBef>
                <a:spcPts val="140"/>
              </a:spcBef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Обществознание Физика</a:t>
            </a:r>
          </a:p>
          <a:p>
            <a:pPr marL="12700">
              <a:lnSpc>
                <a:spcPts val="2055"/>
              </a:lnSpc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Химия</a:t>
            </a:r>
          </a:p>
          <a:p>
            <a:pPr marL="12700" marR="3080385">
              <a:lnSpc>
                <a:spcPct val="91700"/>
              </a:lnSpc>
              <a:spcBef>
                <a:spcPts val="105"/>
              </a:spcBef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Биология География Литература Информатика</a:t>
            </a:r>
          </a:p>
          <a:p>
            <a:pPr marL="12700" marR="5080">
              <a:lnSpc>
                <a:spcPts val="2180"/>
              </a:lnSpc>
              <a:spcBef>
                <a:spcPts val="35"/>
              </a:spcBef>
            </a:pP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Иностранные</a:t>
            </a:r>
            <a:r>
              <a:rPr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языки</a:t>
            </a:r>
            <a:r>
              <a:rPr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английский,</a:t>
            </a:r>
            <a:r>
              <a:rPr sz="16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французский, </a:t>
            </a:r>
            <a:r>
              <a:rPr sz="1600" b="0" dirty="0">
                <a:solidFill>
                  <a:srgbClr val="000000"/>
                </a:solidFill>
                <a:latin typeface="Calibri"/>
                <a:cs typeface="Calibri"/>
              </a:rPr>
              <a:t>немецкий,</a:t>
            </a:r>
            <a:r>
              <a:rPr sz="16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0" dirty="0">
                <a:solidFill>
                  <a:srgbClr val="000000"/>
                </a:solidFill>
                <a:latin typeface="Calibri"/>
                <a:cs typeface="Calibri"/>
              </a:rPr>
              <a:t>испанский,</a:t>
            </a:r>
            <a:r>
              <a:rPr sz="16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китайский)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34988" y="148086"/>
            <a:ext cx="9138285" cy="6548120"/>
            <a:chOff x="2634988" y="148086"/>
            <a:chExt cx="9138285" cy="6548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4988" y="234105"/>
              <a:ext cx="9137908" cy="64616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5708" y="148086"/>
              <a:ext cx="334993" cy="3349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54326" y="544900"/>
              <a:ext cx="334993" cy="3349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956" y="1312652"/>
              <a:ext cx="334993" cy="3349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81706" y="1714972"/>
              <a:ext cx="334993" cy="3349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956" y="2117294"/>
              <a:ext cx="334993" cy="33499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11314" y="312467"/>
            <a:ext cx="584835" cy="53816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Заполняем</a:t>
            </a:r>
            <a:r>
              <a:rPr sz="44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83667" y="2493172"/>
            <a:ext cx="1046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6615" algn="l"/>
              </a:tabLst>
            </a:pPr>
            <a:r>
              <a:rPr sz="2400" spc="-25" dirty="0">
                <a:solidFill>
                  <a:srgbClr val="C00000"/>
                </a:solidFill>
                <a:latin typeface="Calibri"/>
                <a:cs typeface="Calibri"/>
              </a:rPr>
              <a:t>11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spc="-50" dirty="0">
                <a:solidFill>
                  <a:srgbClr val="C00000"/>
                </a:solidFill>
                <a:latin typeface="Calibri"/>
                <a:cs typeface="Calibri"/>
              </a:rPr>
              <a:t>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5520" y="3084179"/>
            <a:ext cx="1056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паспорт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634988" y="2835688"/>
            <a:ext cx="5778500" cy="3016885"/>
            <a:chOff x="2634988" y="2835688"/>
            <a:chExt cx="5778500" cy="301688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77917" y="2835688"/>
              <a:ext cx="334993" cy="3349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5968" y="2835688"/>
              <a:ext cx="334993" cy="33499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0950" y="3448616"/>
              <a:ext cx="334993" cy="3349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1829" y="3452825"/>
              <a:ext cx="334987" cy="3349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7318" y="3783610"/>
              <a:ext cx="334993" cy="33499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4988" y="4292569"/>
              <a:ext cx="334993" cy="33499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1040" y="5517520"/>
              <a:ext cx="334993" cy="3349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4988" y="234102"/>
            <a:ext cx="9147709" cy="56404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11314" y="312467"/>
            <a:ext cx="584835" cy="53816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Заполняем</a:t>
            </a:r>
            <a:r>
              <a:rPr sz="44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25855" y="2219697"/>
            <a:ext cx="976630" cy="2482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304"/>
              </a:lnSpc>
            </a:pPr>
            <a:r>
              <a:rPr sz="3600" dirty="0">
                <a:solidFill>
                  <a:srgbClr val="C00000"/>
                </a:solidFill>
                <a:latin typeface="Calibri"/>
                <a:cs typeface="Calibri"/>
              </a:rPr>
              <a:t>Пишем</a:t>
            </a:r>
            <a:r>
              <a:rPr sz="3600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C00000"/>
                </a:solidFill>
                <a:latin typeface="Calibri"/>
                <a:cs typeface="Calibri"/>
              </a:rPr>
              <a:t>даты</a:t>
            </a:r>
            <a:endParaRPr sz="3600">
              <a:latin typeface="Calibri"/>
              <a:cs typeface="Calibri"/>
            </a:endParaRPr>
          </a:p>
          <a:p>
            <a:pPr marL="108585">
              <a:lnSpc>
                <a:spcPts val="4105"/>
              </a:lnSpc>
            </a:pPr>
            <a:r>
              <a:rPr sz="3600" spc="-10" dirty="0">
                <a:solidFill>
                  <a:srgbClr val="C00000"/>
                </a:solidFill>
                <a:latin typeface="Calibri"/>
                <a:cs typeface="Calibri"/>
              </a:rPr>
              <a:t>Экзаменов!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4988" y="252177"/>
            <a:ext cx="8251540" cy="64262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11314" y="312467"/>
            <a:ext cx="584835" cy="53816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Заполняем</a:t>
            </a:r>
            <a:r>
              <a:rPr sz="44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34995" y="1282814"/>
            <a:ext cx="9151620" cy="3441065"/>
            <a:chOff x="2634995" y="1282814"/>
            <a:chExt cx="9151620" cy="34410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4995" y="1282814"/>
              <a:ext cx="9151175" cy="34407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0515" y="4193873"/>
              <a:ext cx="334993" cy="3349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4982" y="4193873"/>
              <a:ext cx="334993" cy="33498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11314" y="312467"/>
            <a:ext cx="584835" cy="53816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Заполняем</a:t>
            </a:r>
            <a:r>
              <a:rPr sz="44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34995" y="234104"/>
            <a:ext cx="9136380" cy="5287010"/>
            <a:chOff x="2634995" y="234104"/>
            <a:chExt cx="9136380" cy="52870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4995" y="234104"/>
              <a:ext cx="9136170" cy="52867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6172" y="424131"/>
              <a:ext cx="334993" cy="3349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157" y="2542510"/>
              <a:ext cx="334993" cy="3349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19887" y="2117068"/>
              <a:ext cx="334993" cy="3349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5654" y="1788545"/>
              <a:ext cx="334992" cy="33498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11314" y="312467"/>
            <a:ext cx="584835" cy="53816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285"/>
              </a:lnSpc>
            </a:pPr>
            <a:r>
              <a:rPr sz="4400" b="1" dirty="0">
                <a:solidFill>
                  <a:srgbClr val="C00000"/>
                </a:solidFill>
                <a:latin typeface="Calibri"/>
                <a:cs typeface="Calibri"/>
              </a:rPr>
              <a:t>Заполняем</a:t>
            </a:r>
            <a:r>
              <a:rPr sz="4400" b="1" spc="-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166116"/>
            <a:ext cx="11344910" cy="1231900"/>
            <a:chOff x="583692" y="166116"/>
            <a:chExt cx="1134491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166116"/>
              <a:ext cx="1092707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7928" y="166116"/>
              <a:ext cx="10980418" cy="12313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6938" y="294513"/>
            <a:ext cx="106451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Изменить</a:t>
            </a:r>
            <a:r>
              <a:rPr spc="-75" dirty="0"/>
              <a:t> </a:t>
            </a:r>
            <a:r>
              <a:rPr dirty="0"/>
              <a:t>или</a:t>
            </a:r>
            <a:r>
              <a:rPr spc="-45" dirty="0"/>
              <a:t> </a:t>
            </a:r>
            <a:r>
              <a:rPr dirty="0"/>
              <a:t>дополнить</a:t>
            </a:r>
            <a:r>
              <a:rPr spc="-45" dirty="0"/>
              <a:t> </a:t>
            </a:r>
            <a:r>
              <a:rPr dirty="0"/>
              <a:t>заявление</a:t>
            </a:r>
            <a:r>
              <a:rPr spc="-55" dirty="0"/>
              <a:t> </a:t>
            </a:r>
            <a:r>
              <a:rPr dirty="0"/>
              <a:t>на</a:t>
            </a:r>
            <a:r>
              <a:rPr spc="-65" dirty="0"/>
              <a:t> </a:t>
            </a:r>
            <a:r>
              <a:rPr spc="-25" dirty="0"/>
              <a:t>ГИА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0905" y="1278549"/>
            <a:ext cx="10695305" cy="432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9865" indent="63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Участники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ЕГЭ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вправе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изменить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(дополнить)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перечень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указанных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заявлениях </a:t>
            </a:r>
            <a:r>
              <a:rPr sz="2400" dirty="0">
                <a:latin typeface="Calibri"/>
                <a:cs typeface="Calibri"/>
              </a:rPr>
              <a:t>об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участии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ЕГЭ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предметов,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изменить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сроки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участия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ЕГЭ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наличии </a:t>
            </a:r>
            <a:r>
              <a:rPr sz="2400" dirty="0">
                <a:latin typeface="Calibri"/>
                <a:cs typeface="Calibri"/>
              </a:rPr>
              <a:t>у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них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уважительных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причин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(болезни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иных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обстоятельств),</a:t>
            </a:r>
            <a:r>
              <a:rPr sz="2400" spc="6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подтвержденных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документально.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2400">
              <a:latin typeface="Calibri"/>
              <a:cs typeface="Calibri"/>
            </a:endParaRPr>
          </a:p>
          <a:p>
            <a:pPr marL="1060450" marR="5080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подать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заявление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в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ГЭК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(государственную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экзаменационную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комиссию) </a:t>
            </a:r>
            <a:r>
              <a:rPr sz="2400" b="1" dirty="0">
                <a:latin typeface="Calibri"/>
                <a:cs typeface="Calibri"/>
              </a:rPr>
              <a:t>области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не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позднее,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чем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за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две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недели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до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начала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соответствующего экзамена</a:t>
            </a:r>
            <a:endParaRPr sz="2400">
              <a:latin typeface="Calibri"/>
              <a:cs typeface="Calibri"/>
            </a:endParaRPr>
          </a:p>
          <a:p>
            <a:pPr marL="1060450" marR="374015" algn="just">
              <a:lnSpc>
                <a:spcPct val="100000"/>
              </a:lnSpc>
              <a:spcBef>
                <a:spcPts val="1260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предоставить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документы,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подтверждающие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уважительность</a:t>
            </a:r>
            <a:r>
              <a:rPr sz="24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причин </a:t>
            </a:r>
            <a:r>
              <a:rPr sz="2400" b="1" dirty="0">
                <a:latin typeface="Calibri"/>
                <a:cs typeface="Calibri"/>
              </a:rPr>
              <a:t>изменения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(дополнения)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перечня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учебных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предметов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(или)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сроков </a:t>
            </a:r>
            <a:r>
              <a:rPr sz="2400" b="1" dirty="0">
                <a:latin typeface="Calibri"/>
                <a:cs typeface="Calibri"/>
              </a:rPr>
              <a:t>участия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ЕГЭ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972" y="3268310"/>
            <a:ext cx="933805" cy="93381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972" y="4571726"/>
            <a:ext cx="933805" cy="9338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06111" y="2255542"/>
            <a:ext cx="6979284" cy="190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9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«Зачёт»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за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итоговое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сочинение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(изложение). </a:t>
            </a:r>
            <a:r>
              <a:rPr sz="2800" b="1" dirty="0">
                <a:latin typeface="Calibri"/>
                <a:cs typeface="Calibri"/>
              </a:rPr>
              <a:t>Нет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академической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задолженности.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2800" b="1" dirty="0">
                <a:latin typeface="Calibri"/>
                <a:cs typeface="Calibri"/>
              </a:rPr>
              <a:t>Полностью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выполнен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учебный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план.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692" y="481583"/>
            <a:ext cx="3945635" cy="123139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Допуск</a:t>
            </a:r>
            <a:r>
              <a:rPr spc="-60" dirty="0"/>
              <a:t> </a:t>
            </a:r>
            <a:r>
              <a:rPr dirty="0"/>
              <a:t>к</a:t>
            </a:r>
            <a:r>
              <a:rPr spc="-45" dirty="0"/>
              <a:t> </a:t>
            </a:r>
            <a:r>
              <a:rPr spc="-25" dirty="0"/>
              <a:t>ГИА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6604" y="2446010"/>
            <a:ext cx="415234" cy="4095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6604" y="3025343"/>
            <a:ext cx="415234" cy="4095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6604" y="3699281"/>
            <a:ext cx="415234" cy="40953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49083" y="287488"/>
            <a:ext cx="1609961" cy="160996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2647" y="267893"/>
            <a:ext cx="10593231" cy="64354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481583"/>
            <a:ext cx="8871585" cy="1231900"/>
            <a:chOff x="583692" y="481583"/>
            <a:chExt cx="887158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481583"/>
              <a:ext cx="8697466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52687" y="481583"/>
              <a:ext cx="902207" cy="12313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Итоговое</a:t>
            </a:r>
            <a:r>
              <a:rPr spc="-105" dirty="0"/>
              <a:t> </a:t>
            </a:r>
            <a:r>
              <a:rPr dirty="0"/>
              <a:t>сочинение</a:t>
            </a:r>
            <a:r>
              <a:rPr spc="-90" dirty="0"/>
              <a:t> </a:t>
            </a:r>
            <a:r>
              <a:rPr spc="-10" dirty="0"/>
              <a:t>(изложение)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04743" y="2243389"/>
            <a:ext cx="2694940" cy="89408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64769" algn="ctr">
              <a:lnSpc>
                <a:spcPct val="100000"/>
              </a:lnSpc>
              <a:spcBef>
                <a:spcPts val="635"/>
              </a:spcBef>
            </a:pPr>
            <a:r>
              <a:rPr sz="2400" b="1" dirty="0">
                <a:latin typeface="Calibri"/>
                <a:cs typeface="Calibri"/>
              </a:rPr>
              <a:t>Основной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срок: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декабря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2025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14105" y="2240341"/>
            <a:ext cx="3254375" cy="1265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95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Дополнительные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сроки: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февраля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2026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endParaRPr sz="2400">
              <a:latin typeface="Calibri"/>
              <a:cs typeface="Calibri"/>
            </a:endParaRPr>
          </a:p>
          <a:p>
            <a:pPr marL="33020" algn="ctr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8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апреля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2026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года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17493" y="3775618"/>
            <a:ext cx="7958455" cy="90931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R="30480" algn="ctr">
              <a:lnSpc>
                <a:spcPct val="100000"/>
              </a:lnSpc>
              <a:spcBef>
                <a:spcPts val="695"/>
              </a:spcBef>
            </a:pPr>
            <a:r>
              <a:rPr sz="2400" b="1" dirty="0">
                <a:latin typeface="Calibri"/>
                <a:cs typeface="Calibri"/>
              </a:rPr>
              <a:t>Сроки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подачи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заявления: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Не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позднее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чем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за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недели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даты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написания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сочинения!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692" y="481583"/>
            <a:ext cx="5686030" cy="12313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Итоговое</a:t>
            </a:r>
            <a:r>
              <a:rPr spc="-135" dirty="0"/>
              <a:t> </a:t>
            </a:r>
            <a:r>
              <a:rPr spc="-10" dirty="0"/>
              <a:t>сочинение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5411" y="1770207"/>
            <a:ext cx="574323" cy="57432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202554" y="3449971"/>
            <a:ext cx="415290" cy="1640839"/>
            <a:chOff x="1202554" y="3449971"/>
            <a:chExt cx="415290" cy="1640839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2554" y="3449971"/>
              <a:ext cx="415234" cy="12159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2554" y="4681207"/>
              <a:ext cx="415234" cy="40953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772999" y="1765198"/>
            <a:ext cx="8350884" cy="3347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076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2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часа</a:t>
            </a:r>
            <a:r>
              <a:rPr sz="28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libri"/>
                <a:cs typeface="Calibri"/>
              </a:rPr>
              <a:t>55</a:t>
            </a:r>
            <a:r>
              <a:rPr sz="2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минут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0"/>
              </a:spcBef>
            </a:pPr>
            <a:endParaRPr sz="2800">
              <a:latin typeface="Calibri"/>
              <a:cs typeface="Calibri"/>
            </a:endParaRPr>
          </a:p>
          <a:p>
            <a:pPr marL="387985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Повторно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(в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дополнительные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сроки)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допускаются: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00"/>
              </a:spcBef>
            </a:pPr>
            <a:r>
              <a:rPr sz="2400" spc="-10" dirty="0">
                <a:latin typeface="Calibri"/>
                <a:cs typeface="Calibri"/>
              </a:rPr>
              <a:t>Получившие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«незачёт».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dirty="0">
                <a:latin typeface="Calibri"/>
                <a:cs typeface="Calibri"/>
              </a:rPr>
              <a:t>Не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явившиеся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уважительным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причинам.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14599"/>
              </a:lnSpc>
            </a:pPr>
            <a:r>
              <a:rPr sz="2400" dirty="0">
                <a:latin typeface="Calibri"/>
                <a:cs typeface="Calibri"/>
              </a:rPr>
              <a:t>Не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завершившие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написание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ИС(И)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уважительным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причинам. </a:t>
            </a:r>
            <a:r>
              <a:rPr sz="2400" spc="-30" dirty="0">
                <a:latin typeface="Calibri"/>
                <a:cs typeface="Calibri"/>
              </a:rPr>
              <a:t>Удалённые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нарушение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требований.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481583"/>
            <a:ext cx="9685020" cy="1231900"/>
            <a:chOff x="583692" y="481583"/>
            <a:chExt cx="968502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481583"/>
              <a:ext cx="3674350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9583" y="481583"/>
              <a:ext cx="4675631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6743" y="481583"/>
              <a:ext cx="2791967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Расписания</a:t>
            </a:r>
            <a:r>
              <a:rPr spc="-100" dirty="0"/>
              <a:t> </a:t>
            </a:r>
            <a:r>
              <a:rPr dirty="0"/>
              <a:t>ЕГЭ,</a:t>
            </a:r>
            <a:r>
              <a:rPr spc="-70" dirty="0"/>
              <a:t> </a:t>
            </a:r>
            <a:r>
              <a:rPr dirty="0"/>
              <a:t>ОГЭ,</a:t>
            </a:r>
            <a:r>
              <a:rPr spc="-65" dirty="0"/>
              <a:t> </a:t>
            </a:r>
            <a:r>
              <a:rPr dirty="0"/>
              <a:t>ГВЭ</a:t>
            </a:r>
            <a:r>
              <a:rPr spc="-80" dirty="0"/>
              <a:t> </a:t>
            </a:r>
            <a:r>
              <a:rPr dirty="0"/>
              <a:t>на</a:t>
            </a:r>
            <a:r>
              <a:rPr spc="-80" dirty="0"/>
              <a:t> </a:t>
            </a:r>
            <a:r>
              <a:rPr dirty="0"/>
              <a:t>2025</a:t>
            </a:r>
            <a:r>
              <a:rPr spc="-95" dirty="0"/>
              <a:t> </a:t>
            </a:r>
            <a:r>
              <a:rPr spc="-25" dirty="0"/>
              <a:t>год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02919" y="1819019"/>
            <a:ext cx="10184765" cy="28422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9055" algn="ctr">
              <a:lnSpc>
                <a:spcPct val="100000"/>
              </a:lnSpc>
              <a:spcBef>
                <a:spcPts val="385"/>
              </a:spcBef>
            </a:pPr>
            <a:r>
              <a:rPr sz="2400" dirty="0">
                <a:latin typeface="Calibri"/>
                <a:cs typeface="Calibri"/>
              </a:rPr>
              <a:t>Совместными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приказами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Минпросвещения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России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Рособрнадзора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110000"/>
              </a:lnSpc>
            </a:pPr>
            <a:r>
              <a:rPr sz="2400" b="1" dirty="0">
                <a:latin typeface="Calibri"/>
                <a:cs typeface="Calibri"/>
              </a:rPr>
              <a:t>от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11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ноября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2024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года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№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787/2089,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788/2090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789/2091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соответственно </a:t>
            </a:r>
            <a:r>
              <a:rPr sz="2400" dirty="0">
                <a:latin typeface="Calibri"/>
                <a:cs typeface="Calibri"/>
              </a:rPr>
              <a:t>утверждены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расписания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продолжительность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проведения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единого государственного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экзамена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(ЕГЭ),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основного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государственного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экзамена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(ОГЭ)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государственного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выпускного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экзамена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(ГВЭ)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каждому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учебному предмету,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перечень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средств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обучения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воспитания,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которые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можно использовать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при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выполнении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экзаменационных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заданий.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481583"/>
            <a:ext cx="5360035" cy="1231900"/>
            <a:chOff x="583692" y="481583"/>
            <a:chExt cx="536003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481583"/>
              <a:ext cx="4622291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512" y="481583"/>
              <a:ext cx="899159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8200" y="481583"/>
              <a:ext cx="1295399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Расписание</a:t>
            </a:r>
            <a:r>
              <a:rPr spc="-45" dirty="0"/>
              <a:t> </a:t>
            </a:r>
            <a:r>
              <a:rPr spc="-10" dirty="0"/>
              <a:t>ГИА-</a:t>
            </a:r>
            <a:r>
              <a:rPr spc="-25" dirty="0"/>
              <a:t>11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31518" y="1524052"/>
          <a:ext cx="4984748" cy="664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989"/>
                <a:gridCol w="1697989"/>
                <a:gridCol w="1588770"/>
              </a:tblGrid>
              <a:tr h="325755">
                <a:tc gridSpan="3">
                  <a:txBody>
                    <a:bodyPr/>
                    <a:lstStyle/>
                    <a:p>
                      <a:pPr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Итоговое</a:t>
                      </a:r>
                      <a:r>
                        <a:rPr sz="2000" b="1" spc="-7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сочинения</a:t>
                      </a:r>
                      <a:r>
                        <a:rPr sz="20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(изложение)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8455"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декабря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2025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февраля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2026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апреля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2026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31518" y="2312013"/>
          <a:ext cx="4985384" cy="868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470"/>
                <a:gridCol w="2621914"/>
              </a:tblGrid>
              <a:tr h="304800">
                <a:tc gridSpan="2">
                  <a:txBody>
                    <a:bodyPr/>
                    <a:lstStyle/>
                    <a:p>
                      <a:pPr algn="ctr">
                        <a:lnSpc>
                          <a:spcPts val="227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Досрочный</a:t>
                      </a:r>
                      <a:r>
                        <a:rPr sz="20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период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1940">
                <a:tc>
                  <a:txBody>
                    <a:bodyPr/>
                    <a:lstStyle/>
                    <a:p>
                      <a:pPr algn="ctr">
                        <a:lnSpc>
                          <a:spcPts val="207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марта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27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марта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основные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дни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algn="ctr">
                        <a:lnSpc>
                          <a:spcPts val="207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13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апреля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апреля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резервные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дни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526055" y="4878947"/>
          <a:ext cx="6321424" cy="91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0745"/>
                <a:gridCol w="2900679"/>
              </a:tblGrid>
              <a:tr h="325755">
                <a:tc gridSpan="2">
                  <a:txBody>
                    <a:bodyPr/>
                    <a:lstStyle/>
                    <a:p>
                      <a:pPr algn="ctr">
                        <a:lnSpc>
                          <a:spcPts val="233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Дополнительный</a:t>
                      </a:r>
                      <a:r>
                        <a:rPr sz="2000" b="1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(сентябрьский)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период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3370">
                <a:tc>
                  <a:txBody>
                    <a:bodyPr/>
                    <a:lstStyle/>
                    <a:p>
                      <a:pPr algn="ctr">
                        <a:lnSpc>
                          <a:spcPts val="209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24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сентября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9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основные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дни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сентября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резервный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день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526054" y="1687690"/>
          <a:ext cx="6322060" cy="1400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7000"/>
                <a:gridCol w="4925060"/>
              </a:tblGrid>
              <a:tr h="304800">
                <a:tc gridSpan="2">
                  <a:txBody>
                    <a:bodyPr/>
                    <a:lstStyle/>
                    <a:p>
                      <a:pPr marL="2540" algn="ctr">
                        <a:lnSpc>
                          <a:spcPts val="227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Резервные</a:t>
                      </a:r>
                      <a:r>
                        <a:rPr sz="20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дни</a:t>
                      </a:r>
                      <a:r>
                        <a:rPr sz="20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основного</a:t>
                      </a:r>
                      <a:r>
                        <a:rPr sz="2000" b="1" spc="-7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периода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3685">
                <a:tc>
                  <a:txBody>
                    <a:bodyPr/>
                    <a:lstStyle/>
                    <a:p>
                      <a:pPr marR="18415" algn="ctr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(пн)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всем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предметам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R="60960" algn="ctr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23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(вт)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R="42545" algn="ctr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24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(ср)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всем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предметам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R="64135" algn="ctr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25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(чт)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92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(база,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профиль)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331518" y="3318687"/>
          <a:ext cx="4984750" cy="247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3360"/>
                <a:gridCol w="3501390"/>
              </a:tblGrid>
              <a:tr h="304165">
                <a:tc gridSpan="2">
                  <a:txBody>
                    <a:bodyPr/>
                    <a:lstStyle/>
                    <a:p>
                      <a:pPr algn="ctr">
                        <a:lnSpc>
                          <a:spcPts val="227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Основной</a:t>
                      </a:r>
                      <a:r>
                        <a:rPr sz="20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период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3685"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(пн)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история,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8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химия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(чт)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(пн)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(профильный,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база)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(чт)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обществознание,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15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(пн)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5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языки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20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(письменно),</a:t>
                      </a:r>
                      <a:r>
                        <a:rPr sz="18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биология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685">
                <a:tc>
                  <a:txBody>
                    <a:bodyPr/>
                    <a:lstStyle/>
                    <a:p>
                      <a:pPr marL="67310">
                        <a:lnSpc>
                          <a:spcPts val="203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18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(чт)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203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(устно),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ИКТ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215"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19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июня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(пт)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(устно),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ИКТ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5526054" y="3349358"/>
          <a:ext cx="6322060" cy="127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7000"/>
                <a:gridCol w="4925060"/>
              </a:tblGrid>
              <a:tr h="304800">
                <a:tc gridSpan="2">
                  <a:txBody>
                    <a:bodyPr/>
                    <a:lstStyle/>
                    <a:p>
                      <a:pPr marL="2540" algn="ctr">
                        <a:lnSpc>
                          <a:spcPts val="227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Дни</a:t>
                      </a:r>
                      <a:r>
                        <a:rPr sz="2000" b="1" spc="-7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пересдачи</a:t>
                      </a:r>
                      <a:r>
                        <a:rPr sz="20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одного</a:t>
                      </a:r>
                      <a:r>
                        <a:rPr sz="2000" b="1" spc="-8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предмета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826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июля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(ср)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5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(письменно),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ИКТ,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203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июля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(чт)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5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языки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(устно),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история,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ts val="203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биология,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математика,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обществознание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53941" y="433501"/>
            <a:ext cx="1578394" cy="11888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2" y="481583"/>
            <a:ext cx="7138670" cy="1231900"/>
            <a:chOff x="583692" y="481583"/>
            <a:chExt cx="713867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2" y="481583"/>
              <a:ext cx="6280390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5623" y="481583"/>
              <a:ext cx="1586483" cy="12313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Содержание</a:t>
            </a:r>
            <a:r>
              <a:rPr spc="-160" dirty="0"/>
              <a:t> </a:t>
            </a:r>
            <a:r>
              <a:rPr dirty="0"/>
              <a:t>КИМ</a:t>
            </a:r>
            <a:r>
              <a:rPr spc="-145" dirty="0"/>
              <a:t> </a:t>
            </a:r>
            <a:r>
              <a:rPr dirty="0"/>
              <a:t>ЕГЭ,</a:t>
            </a:r>
            <a:r>
              <a:rPr spc="-140" dirty="0"/>
              <a:t> </a:t>
            </a:r>
            <a:r>
              <a:rPr spc="-25" dirty="0"/>
              <a:t>ГВЭ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79540" y="1783636"/>
            <a:ext cx="4655185" cy="369379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723265">
              <a:lnSpc>
                <a:spcPts val="2600"/>
              </a:lnSpc>
              <a:spcBef>
                <a:spcPts val="420"/>
              </a:spcBef>
            </a:pPr>
            <a:r>
              <a:rPr sz="2400" spc="-10" dirty="0">
                <a:latin typeface="Calibri"/>
                <a:cs typeface="Calibri"/>
              </a:rPr>
              <a:t>Демоверсии,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спецификации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и </a:t>
            </a:r>
            <a:r>
              <a:rPr sz="2400" spc="-20" dirty="0">
                <a:latin typeface="Calibri"/>
                <a:cs typeface="Calibri"/>
              </a:rPr>
              <a:t>кодификаторы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КИМ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ЕГЭ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80"/>
              </a:spcBef>
            </a:pPr>
            <a:r>
              <a:rPr sz="2400" dirty="0">
                <a:latin typeface="Calibri"/>
                <a:cs typeface="Calibri"/>
              </a:rPr>
              <a:t>Открытый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банк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заданий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ЕГЭ</a:t>
            </a:r>
            <a:endParaRPr sz="2400">
              <a:latin typeface="Calibri"/>
              <a:cs typeface="Calibri"/>
            </a:endParaRPr>
          </a:p>
          <a:p>
            <a:pPr marL="12700" marR="652145">
              <a:lnSpc>
                <a:spcPts val="2600"/>
              </a:lnSpc>
              <a:spcBef>
                <a:spcPts val="2635"/>
              </a:spcBef>
            </a:pPr>
            <a:r>
              <a:rPr sz="2400" dirty="0">
                <a:latin typeface="Calibri"/>
                <a:cs typeface="Calibri"/>
              </a:rPr>
              <a:t>Открытый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банк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заданий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ГВЭ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(в </a:t>
            </a:r>
            <a:r>
              <a:rPr sz="2400" i="1" dirty="0">
                <a:latin typeface="Calibri"/>
                <a:cs typeface="Calibri"/>
              </a:rPr>
              <a:t>тестовом</a:t>
            </a:r>
            <a:r>
              <a:rPr sz="2400" i="1" spc="-12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режиме)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600"/>
              </a:lnSpc>
              <a:spcBef>
                <a:spcPts val="2600"/>
              </a:spcBef>
              <a:tabLst>
                <a:tab pos="1600200" algn="l"/>
              </a:tabLst>
            </a:pPr>
            <a:r>
              <a:rPr sz="2400" spc="-10" dirty="0">
                <a:latin typeface="Calibri"/>
                <a:cs typeface="Calibri"/>
              </a:rPr>
              <a:t>Рекомендации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самостоятельной подготовке</a:t>
            </a:r>
            <a:r>
              <a:rPr sz="2400" dirty="0">
                <a:latin typeface="Calibri"/>
                <a:cs typeface="Calibri"/>
              </a:rPr>
              <a:t>	к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ЕГЭ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10" dirty="0">
                <a:latin typeface="Calibri"/>
                <a:cs typeface="Calibri"/>
              </a:rPr>
              <a:t> каждому </a:t>
            </a:r>
            <a:r>
              <a:rPr sz="2400" dirty="0">
                <a:latin typeface="Calibri"/>
                <a:cs typeface="Calibri"/>
              </a:rPr>
              <a:t>учебному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предмету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52304" y="2158069"/>
            <a:ext cx="1170940" cy="1172210"/>
            <a:chOff x="4652304" y="2158069"/>
            <a:chExt cx="1170940" cy="1172210"/>
          </a:xfrm>
        </p:grpSpPr>
        <p:sp>
          <p:nvSpPr>
            <p:cNvPr id="8" name="object 8"/>
            <p:cNvSpPr/>
            <p:nvPr/>
          </p:nvSpPr>
          <p:spPr>
            <a:xfrm>
              <a:off x="4661829" y="2200226"/>
              <a:ext cx="1113790" cy="988694"/>
            </a:xfrm>
            <a:custGeom>
              <a:avLst/>
              <a:gdLst/>
              <a:ahLst/>
              <a:cxnLst/>
              <a:rect l="l" t="t" r="r" b="b"/>
              <a:pathLst>
                <a:path w="1113789" h="988694">
                  <a:moveTo>
                    <a:pt x="0" y="988440"/>
                  </a:moveTo>
                  <a:lnTo>
                    <a:pt x="1113510" y="0"/>
                  </a:lnTo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40556" y="2158069"/>
              <a:ext cx="82550" cy="79375"/>
            </a:xfrm>
            <a:custGeom>
              <a:avLst/>
              <a:gdLst/>
              <a:ahLst/>
              <a:cxnLst/>
              <a:rect l="l" t="t" r="r" b="b"/>
              <a:pathLst>
                <a:path w="82550" h="79375">
                  <a:moveTo>
                    <a:pt x="82270" y="0"/>
                  </a:moveTo>
                  <a:lnTo>
                    <a:pt x="0" y="22097"/>
                  </a:lnTo>
                  <a:lnTo>
                    <a:pt x="50584" y="79082"/>
                  </a:lnTo>
                  <a:lnTo>
                    <a:pt x="8227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61831" y="2950306"/>
              <a:ext cx="1101090" cy="370205"/>
            </a:xfrm>
            <a:custGeom>
              <a:avLst/>
              <a:gdLst/>
              <a:ahLst/>
              <a:cxnLst/>
              <a:rect l="l" t="t" r="r" b="b"/>
              <a:pathLst>
                <a:path w="1101089" h="370204">
                  <a:moveTo>
                    <a:pt x="0" y="369963"/>
                  </a:moveTo>
                  <a:lnTo>
                    <a:pt x="1100810" y="0"/>
                  </a:lnTo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38459" y="2918246"/>
              <a:ext cx="84455" cy="72390"/>
            </a:xfrm>
            <a:custGeom>
              <a:avLst/>
              <a:gdLst/>
              <a:ahLst/>
              <a:cxnLst/>
              <a:rect l="l" t="t" r="r" b="b"/>
              <a:pathLst>
                <a:path w="84454" h="72389">
                  <a:moveTo>
                    <a:pt x="0" y="0"/>
                  </a:moveTo>
                  <a:lnTo>
                    <a:pt x="24282" y="72224"/>
                  </a:lnTo>
                  <a:lnTo>
                    <a:pt x="84366" y="118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652305" y="3482155"/>
            <a:ext cx="1170940" cy="1457960"/>
            <a:chOff x="4652305" y="3482155"/>
            <a:chExt cx="1170940" cy="1457960"/>
          </a:xfrm>
        </p:grpSpPr>
        <p:sp>
          <p:nvSpPr>
            <p:cNvPr id="13" name="object 13"/>
            <p:cNvSpPr/>
            <p:nvPr/>
          </p:nvSpPr>
          <p:spPr>
            <a:xfrm>
              <a:off x="4661830" y="3491680"/>
              <a:ext cx="1100455" cy="325755"/>
            </a:xfrm>
            <a:custGeom>
              <a:avLst/>
              <a:gdLst/>
              <a:ahLst/>
              <a:cxnLst/>
              <a:rect l="l" t="t" r="r" b="b"/>
              <a:pathLst>
                <a:path w="1100454" h="325754">
                  <a:moveTo>
                    <a:pt x="0" y="0"/>
                  </a:moveTo>
                  <a:lnTo>
                    <a:pt x="1100112" y="325272"/>
                  </a:lnTo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38949" y="3776812"/>
              <a:ext cx="84455" cy="73660"/>
            </a:xfrm>
            <a:custGeom>
              <a:avLst/>
              <a:gdLst/>
              <a:ahLst/>
              <a:cxnLst/>
              <a:rect l="l" t="t" r="r" b="b"/>
              <a:pathLst>
                <a:path w="84454" h="73660">
                  <a:moveTo>
                    <a:pt x="21615" y="0"/>
                  </a:moveTo>
                  <a:lnTo>
                    <a:pt x="0" y="73075"/>
                  </a:lnTo>
                  <a:lnTo>
                    <a:pt x="83883" y="58140"/>
                  </a:lnTo>
                  <a:lnTo>
                    <a:pt x="216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61832" y="3605586"/>
              <a:ext cx="1119505" cy="1287145"/>
            </a:xfrm>
            <a:custGeom>
              <a:avLst/>
              <a:gdLst/>
              <a:ahLst/>
              <a:cxnLst/>
              <a:rect l="l" t="t" r="r" b="b"/>
              <a:pathLst>
                <a:path w="1119504" h="1287145">
                  <a:moveTo>
                    <a:pt x="0" y="0"/>
                  </a:moveTo>
                  <a:lnTo>
                    <a:pt x="1119314" y="1286535"/>
                  </a:lnTo>
                </a:path>
              </a:pathLst>
            </a:custGeom>
            <a:ln w="190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44071" y="4857535"/>
              <a:ext cx="79375" cy="82550"/>
            </a:xfrm>
            <a:custGeom>
              <a:avLst/>
              <a:gdLst/>
              <a:ahLst/>
              <a:cxnLst/>
              <a:rect l="l" t="t" r="r" b="b"/>
              <a:pathLst>
                <a:path w="79375" h="82550">
                  <a:moveTo>
                    <a:pt x="57492" y="0"/>
                  </a:moveTo>
                  <a:lnTo>
                    <a:pt x="0" y="50012"/>
                  </a:lnTo>
                  <a:lnTo>
                    <a:pt x="78765" y="82499"/>
                  </a:lnTo>
                  <a:lnTo>
                    <a:pt x="5749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0612" y="2758262"/>
            <a:ext cx="3623945" cy="12007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034" rIns="0" bIns="0" rtlCol="0">
            <a:spAutoFit/>
          </a:bodyPr>
          <a:lstStyle/>
          <a:p>
            <a:pPr marL="423545" marR="415925" algn="ctr">
              <a:lnSpc>
                <a:spcPct val="100000"/>
              </a:lnSpc>
              <a:spcBef>
                <a:spcPts val="204"/>
              </a:spcBef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Официальные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сайты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при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поддержке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Минпросвещения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России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5564" y="1942161"/>
            <a:ext cx="415235" cy="40953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5564" y="2718485"/>
            <a:ext cx="415235" cy="40953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5564" y="3549053"/>
            <a:ext cx="415235" cy="40953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5564" y="4696371"/>
            <a:ext cx="415235" cy="4095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481583"/>
            <a:ext cx="8981440" cy="1231900"/>
            <a:chOff x="583691" y="481583"/>
            <a:chExt cx="8981440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481583"/>
              <a:ext cx="5312663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7883" y="481583"/>
              <a:ext cx="1671827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39" y="481583"/>
              <a:ext cx="3453383" cy="12313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05"/>
              </a:spcBef>
            </a:pPr>
            <a:r>
              <a:rPr dirty="0"/>
              <a:t>Изменения</a:t>
            </a:r>
            <a:r>
              <a:rPr spc="-3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КИМ</a:t>
            </a:r>
            <a:r>
              <a:rPr spc="-30" dirty="0"/>
              <a:t> </a:t>
            </a:r>
            <a:r>
              <a:rPr dirty="0"/>
              <a:t>ЕГЭ</a:t>
            </a:r>
            <a:r>
              <a:rPr spc="-2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dirty="0"/>
              <a:t>2025</a:t>
            </a:r>
            <a:r>
              <a:rPr spc="-45" dirty="0"/>
              <a:t> </a:t>
            </a:r>
            <a:r>
              <a:rPr spc="-20" dirty="0"/>
              <a:t>году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25639" y="1792871"/>
            <a:ext cx="5481320" cy="315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Без</a:t>
            </a:r>
            <a:r>
              <a:rPr sz="2400" b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изменений</a:t>
            </a:r>
            <a:r>
              <a:rPr sz="24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остаются</a:t>
            </a:r>
            <a:r>
              <a:rPr sz="2400" b="1" spc="-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предметы: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20"/>
              </a:spcBef>
            </a:pPr>
            <a:endParaRPr sz="2400">
              <a:latin typeface="Calibri"/>
              <a:cs typeface="Calibri"/>
            </a:endParaRPr>
          </a:p>
          <a:p>
            <a:pPr marL="829944" marR="331851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Биология </a:t>
            </a:r>
            <a:r>
              <a:rPr sz="2400" spc="-40" dirty="0">
                <a:latin typeface="Calibri"/>
                <a:cs typeface="Calibri"/>
              </a:rPr>
              <a:t>География</a:t>
            </a:r>
            <a:endParaRPr sz="2400">
              <a:latin typeface="Calibri"/>
              <a:cs typeface="Calibri"/>
            </a:endParaRPr>
          </a:p>
          <a:p>
            <a:pPr marL="829944" marR="508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Математика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(базовый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уровень) Математика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(профильный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уровень) История</a:t>
            </a:r>
            <a:endParaRPr sz="2400">
              <a:latin typeface="Calibri"/>
              <a:cs typeface="Calibri"/>
            </a:endParaRPr>
          </a:p>
          <a:p>
            <a:pPr marL="829944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Обществознание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76928" y="2648598"/>
            <a:ext cx="415290" cy="2245995"/>
            <a:chOff x="3976928" y="2648598"/>
            <a:chExt cx="415290" cy="224599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6928" y="2648598"/>
              <a:ext cx="415233" cy="4095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6928" y="3017951"/>
              <a:ext cx="415233" cy="4095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76928" y="3377018"/>
              <a:ext cx="415233" cy="7889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6928" y="4125778"/>
              <a:ext cx="415233" cy="4095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6928" y="4484852"/>
              <a:ext cx="415233" cy="409535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8200" y="2480830"/>
            <a:ext cx="1752523" cy="22809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1503</Words>
  <Application>Microsoft Office PowerPoint</Application>
  <PresentationFormat>Произвольный</PresentationFormat>
  <Paragraphs>297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Государственная итоговая аттестация - ЕГЭ</vt:lpstr>
      <vt:lpstr>Порядок проведения ГИА</vt:lpstr>
      <vt:lpstr>Допуск к ГИА</vt:lpstr>
      <vt:lpstr>Итоговое сочинение (изложение)</vt:lpstr>
      <vt:lpstr>Итоговое сочинение</vt:lpstr>
      <vt:lpstr>Расписания ЕГЭ, ОГЭ, ГВЭ на 2025 год</vt:lpstr>
      <vt:lpstr>Расписание ГИА-11</vt:lpstr>
      <vt:lpstr>Содержание КИМ ЕГЭ, ГВЭ</vt:lpstr>
      <vt:lpstr>Изменения в КИМ ЕГЭ в 2025 году</vt:lpstr>
      <vt:lpstr>Изменения в КИМ ЕГЭ в 2025 году</vt:lpstr>
      <vt:lpstr>Изменения в КИМ ЕГЭ в 2025 году</vt:lpstr>
      <vt:lpstr>Изменения в КИМ ЕГЭ в 2025 году</vt:lpstr>
      <vt:lpstr>Проведение ЕГЭ в 2026 году</vt:lpstr>
      <vt:lpstr>Организация ГИА в ППЭ</vt:lpstr>
      <vt:lpstr>Продолжительность ЕГЭ в 2026 году</vt:lpstr>
      <vt:lpstr>Особые условия прохождения ГИА-11</vt:lpstr>
      <vt:lpstr>Участники ГИА-11</vt:lpstr>
      <vt:lpstr>Участники ГИА-11 запрещается</vt:lpstr>
      <vt:lpstr>Результаты ГИА-11 в 2026 году</vt:lpstr>
      <vt:lpstr>Результаты ГИА-11</vt:lpstr>
      <vt:lpstr>Результаты ГИА-11</vt:lpstr>
      <vt:lpstr>Влияние результатов ГИА-11 на получение медали «За особые успехи в учении»</vt:lpstr>
      <vt:lpstr>Заявление на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Изменить или дополнить заявление на ГИА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s3</cp:lastModifiedBy>
  <cp:revision>1</cp:revision>
  <dcterms:created xsi:type="dcterms:W3CDTF">2025-12-25T12:55:58Z</dcterms:created>
  <dcterms:modified xsi:type="dcterms:W3CDTF">2026-06-23T11:15:11Z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2025-11-11T00:00:00Z</vt:filetime>
  </property>
  <property fmtid="{D5CDD505-2E9C-101B-9397-08002B2CF9AE}" pid="3" name="Creator">
    <vt:lpwstr>Acrobat PDFMaker 11 для PowerPoint</vt:lpwstr>
  </property>
  <property fmtid="{D5CDD505-2E9C-101B-9397-08002B2CF9AE}" pid="4" name="LastSaved">
    <vt:filetime>2025-12-25T00:00:00Z</vt:filetime>
  </property>
  <property fmtid="{D5CDD505-2E9C-101B-9397-08002B2CF9AE}" pid="5" name="Producer">
    <vt:lpwstr>Adobe PDF Library 11.0</vt:lpwstr>
  </property>
</Properties>
</file>